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sldIdLst>
    <p:sldId id="257" r:id="rId2"/>
    <p:sldId id="258" r:id="rId3"/>
    <p:sldId id="276" r:id="rId4"/>
    <p:sldId id="260" r:id="rId5"/>
    <p:sldId id="274" r:id="rId6"/>
    <p:sldId id="277" r:id="rId7"/>
    <p:sldId id="271" r:id="rId8"/>
    <p:sldId id="272" r:id="rId9"/>
    <p:sldId id="273" r:id="rId10"/>
    <p:sldId id="261" r:id="rId11"/>
    <p:sldId id="262" r:id="rId12"/>
    <p:sldId id="263" r:id="rId13"/>
    <p:sldId id="265" r:id="rId14"/>
    <p:sldId id="279" r:id="rId15"/>
    <p:sldId id="266" r:id="rId16"/>
    <p:sldId id="278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3AB042-810E-44FF-9777-27877A6472BF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201E3AA-898D-4F32-A90A-52632FB9419B}" type="pres">
      <dgm:prSet presAssocID="{DA3AB042-810E-44FF-9777-27877A6472BF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</dgm:ptLst>
  <dgm:cxnLst>
    <dgm:cxn modelId="{C8A3A51A-8C2D-4CC6-9A25-2E9FFAD1F49A}" type="presOf" srcId="{DA3AB042-810E-44FF-9777-27877A6472BF}" destId="{4201E3AA-898D-4F32-A90A-52632FB9419B}" srcOrd="0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FDDE7C-CB53-4D3D-91F5-ED2D9B342281}" type="doc">
      <dgm:prSet loTypeId="urn:microsoft.com/office/officeart/2005/8/layout/vList3#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CEB1EDB-E2EB-484F-831C-74ABAE0D3A82}">
      <dgm:prSet custT="1"/>
      <dgm:spPr/>
      <dgm:t>
        <a:bodyPr/>
        <a:lstStyle/>
        <a:p>
          <a:pPr rtl="0"/>
          <a:r>
            <a:rPr lang="hu-HU" sz="2200" cap="small" baseline="0" dirty="0"/>
            <a:t>Példa-munkabaleset</a:t>
          </a:r>
        </a:p>
      </dgm:t>
    </dgm:pt>
    <dgm:pt modelId="{DF54AB93-B9AE-47EF-BF94-2A514B9A115E}" type="sibTrans" cxnId="{F9F73C94-510C-4A4F-9058-61C07447701B}">
      <dgm:prSet/>
      <dgm:spPr/>
      <dgm:t>
        <a:bodyPr/>
        <a:lstStyle/>
        <a:p>
          <a:endParaRPr lang="hu-HU" sz="2000"/>
        </a:p>
      </dgm:t>
    </dgm:pt>
    <dgm:pt modelId="{CE3A2556-BB2E-4061-8CFE-B0EA9BCB0C06}" type="parTrans" cxnId="{F9F73C94-510C-4A4F-9058-61C07447701B}">
      <dgm:prSet/>
      <dgm:spPr/>
      <dgm:t>
        <a:bodyPr/>
        <a:lstStyle/>
        <a:p>
          <a:endParaRPr lang="hu-HU" sz="2000"/>
        </a:p>
      </dgm:t>
    </dgm:pt>
    <dgm:pt modelId="{C9CE5351-4CF1-4B9F-B13B-EAD60F571820}">
      <dgm:prSet custT="1"/>
      <dgm:spPr/>
      <dgm:t>
        <a:bodyPr/>
        <a:lstStyle/>
        <a:p>
          <a:pPr rtl="0"/>
          <a:r>
            <a:rPr lang="hu-HU" sz="2200" cap="small" baseline="0" dirty="0"/>
            <a:t>Baleseti Nyilatkozat</a:t>
          </a:r>
        </a:p>
      </dgm:t>
    </dgm:pt>
    <dgm:pt modelId="{EBF5E729-0A2E-4FBD-BD32-5FFD097F99ED}" type="sibTrans" cxnId="{3562FB6B-88D2-4FE9-A31C-C3A3C2DAEDA4}">
      <dgm:prSet/>
      <dgm:spPr/>
      <dgm:t>
        <a:bodyPr/>
        <a:lstStyle/>
        <a:p>
          <a:endParaRPr lang="hu-HU" sz="2000"/>
        </a:p>
      </dgm:t>
    </dgm:pt>
    <dgm:pt modelId="{8EB1EC88-E629-48C2-BE12-7A44387E12F8}" type="parTrans" cxnId="{3562FB6B-88D2-4FE9-A31C-C3A3C2DAEDA4}">
      <dgm:prSet/>
      <dgm:spPr/>
      <dgm:t>
        <a:bodyPr/>
        <a:lstStyle/>
        <a:p>
          <a:endParaRPr lang="hu-HU" sz="2000"/>
        </a:p>
      </dgm:t>
    </dgm:pt>
    <dgm:pt modelId="{EF0B742E-CE62-44F7-931C-5C8611208821}">
      <dgm:prSet custT="1"/>
      <dgm:spPr/>
      <dgm:t>
        <a:bodyPr/>
        <a:lstStyle/>
        <a:p>
          <a:pPr rtl="0"/>
          <a:r>
            <a:rPr lang="hu-HU" sz="2200" cap="small" baseline="0" dirty="0"/>
            <a:t>Munkabaleseti adminisztráció</a:t>
          </a:r>
        </a:p>
      </dgm:t>
    </dgm:pt>
    <dgm:pt modelId="{8DE07D1E-D43B-4069-93D0-E0514AC1E1D7}" type="sibTrans" cxnId="{08BACB7E-0CD8-4977-8261-E0A292BB0A85}">
      <dgm:prSet/>
      <dgm:spPr/>
      <dgm:t>
        <a:bodyPr/>
        <a:lstStyle/>
        <a:p>
          <a:endParaRPr lang="hu-HU" sz="2000"/>
        </a:p>
      </dgm:t>
    </dgm:pt>
    <dgm:pt modelId="{768DBA23-D636-470A-88F2-EFD60CDC4EE4}" type="parTrans" cxnId="{08BACB7E-0CD8-4977-8261-E0A292BB0A85}">
      <dgm:prSet/>
      <dgm:spPr/>
      <dgm:t>
        <a:bodyPr/>
        <a:lstStyle/>
        <a:p>
          <a:endParaRPr lang="hu-HU" sz="2000"/>
        </a:p>
      </dgm:t>
    </dgm:pt>
    <dgm:pt modelId="{BC1482E0-628E-44D7-82C9-EDC7F5F5F554}">
      <dgm:prSet custT="1"/>
      <dgm:spPr/>
      <dgm:t>
        <a:bodyPr/>
        <a:lstStyle/>
        <a:p>
          <a:pPr rtl="0"/>
          <a:r>
            <a:rPr lang="hu-HU" sz="2200" cap="small" baseline="0" dirty="0"/>
            <a:t>Teendők munkabaleset esetén</a:t>
          </a:r>
        </a:p>
      </dgm:t>
    </dgm:pt>
    <dgm:pt modelId="{00C6387A-00E9-4DF6-A9CD-DCDBF5D7DBB9}" type="sibTrans" cxnId="{DE8F0C2A-49E9-478D-B5EC-A4AB20CDDEC4}">
      <dgm:prSet/>
      <dgm:spPr/>
      <dgm:t>
        <a:bodyPr/>
        <a:lstStyle/>
        <a:p>
          <a:endParaRPr lang="hu-HU" sz="2000"/>
        </a:p>
      </dgm:t>
    </dgm:pt>
    <dgm:pt modelId="{14F03E79-482E-416C-AD5B-C2AA63B88F26}" type="parTrans" cxnId="{DE8F0C2A-49E9-478D-B5EC-A4AB20CDDEC4}">
      <dgm:prSet/>
      <dgm:spPr/>
      <dgm:t>
        <a:bodyPr/>
        <a:lstStyle/>
        <a:p>
          <a:endParaRPr lang="hu-HU" sz="2000"/>
        </a:p>
      </dgm:t>
    </dgm:pt>
    <dgm:pt modelId="{258A5ECE-C219-40EF-AF9F-346C37F7A229}">
      <dgm:prSet custT="1"/>
      <dgm:spPr/>
      <dgm:t>
        <a:bodyPr/>
        <a:lstStyle/>
        <a:p>
          <a:pPr rtl="0"/>
          <a:r>
            <a:rPr lang="hu-HU" sz="2200" cap="small" baseline="0" dirty="0"/>
            <a:t>Munkabaleseti napló</a:t>
          </a:r>
        </a:p>
      </dgm:t>
    </dgm:pt>
    <dgm:pt modelId="{82CB5C73-2AB4-4753-80CA-6F1BE4F7952F}" type="parTrans" cxnId="{B42CD782-3144-4F1E-8FD7-4A7E4FDDD8CF}">
      <dgm:prSet/>
      <dgm:spPr/>
      <dgm:t>
        <a:bodyPr/>
        <a:lstStyle/>
        <a:p>
          <a:endParaRPr lang="en-US"/>
        </a:p>
      </dgm:t>
    </dgm:pt>
    <dgm:pt modelId="{6C58C792-41F2-4347-AB65-A31CDEB0C80B}" type="sibTrans" cxnId="{B42CD782-3144-4F1E-8FD7-4A7E4FDDD8CF}">
      <dgm:prSet/>
      <dgm:spPr/>
      <dgm:t>
        <a:bodyPr/>
        <a:lstStyle/>
        <a:p>
          <a:endParaRPr lang="en-US"/>
        </a:p>
      </dgm:t>
    </dgm:pt>
    <dgm:pt modelId="{82536DF0-C44C-42F3-A588-882155B54DFE}">
      <dgm:prSet custT="1"/>
      <dgm:spPr/>
      <dgm:t>
        <a:bodyPr/>
        <a:lstStyle/>
        <a:p>
          <a:pPr rtl="0"/>
          <a:r>
            <a:rPr lang="hu-HU" sz="2200" cap="small" baseline="0" dirty="0"/>
            <a:t>Tanú Nyilatkozata</a:t>
          </a:r>
        </a:p>
      </dgm:t>
    </dgm:pt>
    <dgm:pt modelId="{5F0033D8-3B20-4639-B300-B3B7D3DB7E9C}" type="parTrans" cxnId="{A092B637-D915-489A-BD53-2D474A03D3DD}">
      <dgm:prSet/>
      <dgm:spPr/>
      <dgm:t>
        <a:bodyPr/>
        <a:lstStyle/>
        <a:p>
          <a:endParaRPr lang="en-US"/>
        </a:p>
      </dgm:t>
    </dgm:pt>
    <dgm:pt modelId="{027A590F-48E3-489C-A74B-A62C42A6E2F7}" type="sibTrans" cxnId="{A092B637-D915-489A-BD53-2D474A03D3DD}">
      <dgm:prSet/>
      <dgm:spPr/>
      <dgm:t>
        <a:bodyPr/>
        <a:lstStyle/>
        <a:p>
          <a:endParaRPr lang="en-US"/>
        </a:p>
      </dgm:t>
    </dgm:pt>
    <dgm:pt modelId="{04799703-0685-4D9C-8AD9-33FC4F0512F1}" type="pres">
      <dgm:prSet presAssocID="{BDFDDE7C-CB53-4D3D-91F5-ED2D9B342281}" presName="linearFlow" presStyleCnt="0">
        <dgm:presLayoutVars>
          <dgm:dir/>
          <dgm:resizeHandles val="exact"/>
        </dgm:presLayoutVars>
      </dgm:prSet>
      <dgm:spPr/>
    </dgm:pt>
    <dgm:pt modelId="{A87648DC-6C96-475C-9C03-7C5527D7F84A}" type="pres">
      <dgm:prSet presAssocID="{BC1482E0-628E-44D7-82C9-EDC7F5F5F554}" presName="composite" presStyleCnt="0"/>
      <dgm:spPr/>
    </dgm:pt>
    <dgm:pt modelId="{71A8DEDC-F2CC-4045-920C-633FE58576DC}" type="pres">
      <dgm:prSet presAssocID="{BC1482E0-628E-44D7-82C9-EDC7F5F5F554}" presName="imgShp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9F3757D-CEE1-44D2-90D0-71AAA6B5F32B}" type="pres">
      <dgm:prSet presAssocID="{BC1482E0-628E-44D7-82C9-EDC7F5F5F554}" presName="txShp" presStyleLbl="node1" presStyleIdx="0" presStyleCnt="6">
        <dgm:presLayoutVars>
          <dgm:bulletEnabled val="1"/>
        </dgm:presLayoutVars>
      </dgm:prSet>
      <dgm:spPr/>
    </dgm:pt>
    <dgm:pt modelId="{9394246E-1DF6-4398-B6EA-5108EE2897F8}" type="pres">
      <dgm:prSet presAssocID="{00C6387A-00E9-4DF6-A9CD-DCDBF5D7DBB9}" presName="spacing" presStyleCnt="0"/>
      <dgm:spPr/>
    </dgm:pt>
    <dgm:pt modelId="{C4830A4A-BAC0-4FDC-B45C-CC9EEFE78BD0}" type="pres">
      <dgm:prSet presAssocID="{EF0B742E-CE62-44F7-931C-5C8611208821}" presName="composite" presStyleCnt="0"/>
      <dgm:spPr/>
    </dgm:pt>
    <dgm:pt modelId="{4D0EAA4C-9F6E-4D27-B9CC-2A1232BA754E}" type="pres">
      <dgm:prSet presAssocID="{EF0B742E-CE62-44F7-931C-5C8611208821}" presName="imgShp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3E4F8E6-66A7-42F5-A6B1-499D688A29FA}" type="pres">
      <dgm:prSet presAssocID="{EF0B742E-CE62-44F7-931C-5C8611208821}" presName="txShp" presStyleLbl="node1" presStyleIdx="1" presStyleCnt="6">
        <dgm:presLayoutVars>
          <dgm:bulletEnabled val="1"/>
        </dgm:presLayoutVars>
      </dgm:prSet>
      <dgm:spPr/>
    </dgm:pt>
    <dgm:pt modelId="{B0C0D962-E45F-4FDB-8615-98B3605A0D56}" type="pres">
      <dgm:prSet presAssocID="{8DE07D1E-D43B-4069-93D0-E0514AC1E1D7}" presName="spacing" presStyleCnt="0"/>
      <dgm:spPr/>
    </dgm:pt>
    <dgm:pt modelId="{5075B695-89EF-40DC-810A-92C7868097A5}" type="pres">
      <dgm:prSet presAssocID="{258A5ECE-C219-40EF-AF9F-346C37F7A229}" presName="composite" presStyleCnt="0"/>
      <dgm:spPr/>
    </dgm:pt>
    <dgm:pt modelId="{C05D4415-82D3-4752-8845-585784114EAC}" type="pres">
      <dgm:prSet presAssocID="{258A5ECE-C219-40EF-AF9F-346C37F7A229}" presName="imgShp" presStyleLbl="fgImgPlace1" presStyleIdx="2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45A05F95-6375-427F-8E32-8FE779300FBC}" type="pres">
      <dgm:prSet presAssocID="{258A5ECE-C219-40EF-AF9F-346C37F7A229}" presName="txShp" presStyleLbl="node1" presStyleIdx="2" presStyleCnt="6">
        <dgm:presLayoutVars>
          <dgm:bulletEnabled val="1"/>
        </dgm:presLayoutVars>
      </dgm:prSet>
      <dgm:spPr/>
    </dgm:pt>
    <dgm:pt modelId="{220F0FE6-E461-4B16-829E-EFE36ECD5A4D}" type="pres">
      <dgm:prSet presAssocID="{6C58C792-41F2-4347-AB65-A31CDEB0C80B}" presName="spacing" presStyleCnt="0"/>
      <dgm:spPr/>
    </dgm:pt>
    <dgm:pt modelId="{415E56AD-F29F-45EE-AD05-C725FEDA40A9}" type="pres">
      <dgm:prSet presAssocID="{82536DF0-C44C-42F3-A588-882155B54DFE}" presName="composite" presStyleCnt="0"/>
      <dgm:spPr/>
    </dgm:pt>
    <dgm:pt modelId="{80BC61E9-4EAE-4978-8DD1-1BA393DDDBCA}" type="pres">
      <dgm:prSet presAssocID="{82536DF0-C44C-42F3-A588-882155B54DFE}" presName="imgShp" presStyleLbl="fgImgPlace1" presStyleIdx="3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082DB7C-EB07-4CB9-BA1A-DCECB6C73499}" type="pres">
      <dgm:prSet presAssocID="{82536DF0-C44C-42F3-A588-882155B54DFE}" presName="txShp" presStyleLbl="node1" presStyleIdx="3" presStyleCnt="6">
        <dgm:presLayoutVars>
          <dgm:bulletEnabled val="1"/>
        </dgm:presLayoutVars>
      </dgm:prSet>
      <dgm:spPr/>
    </dgm:pt>
    <dgm:pt modelId="{A3CA2FFB-E8C0-4F75-B27D-7FD392FEB687}" type="pres">
      <dgm:prSet presAssocID="{027A590F-48E3-489C-A74B-A62C42A6E2F7}" presName="spacing" presStyleCnt="0"/>
      <dgm:spPr/>
    </dgm:pt>
    <dgm:pt modelId="{4C4AE57B-DECC-47DB-BDED-7DA2C6E7158A}" type="pres">
      <dgm:prSet presAssocID="{C9CE5351-4CF1-4B9F-B13B-EAD60F571820}" presName="composite" presStyleCnt="0"/>
      <dgm:spPr/>
    </dgm:pt>
    <dgm:pt modelId="{DFC835FD-4EEE-4D6D-BCB1-D2C56CE5C7A7}" type="pres">
      <dgm:prSet presAssocID="{C9CE5351-4CF1-4B9F-B13B-EAD60F571820}" presName="imgShp" presStyleLbl="fgImgPlace1" presStyleIdx="4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10E9153-51D6-4163-94FA-1EA3EB1452BC}" type="pres">
      <dgm:prSet presAssocID="{C9CE5351-4CF1-4B9F-B13B-EAD60F571820}" presName="txShp" presStyleLbl="node1" presStyleIdx="4" presStyleCnt="6">
        <dgm:presLayoutVars>
          <dgm:bulletEnabled val="1"/>
        </dgm:presLayoutVars>
      </dgm:prSet>
      <dgm:spPr/>
    </dgm:pt>
    <dgm:pt modelId="{DF01E0E6-F085-4980-A4D6-35DD72280B5E}" type="pres">
      <dgm:prSet presAssocID="{EBF5E729-0A2E-4FBD-BD32-5FFD097F99ED}" presName="spacing" presStyleCnt="0"/>
      <dgm:spPr/>
    </dgm:pt>
    <dgm:pt modelId="{83998FFB-55BA-434B-8521-08A0205E7992}" type="pres">
      <dgm:prSet presAssocID="{ECEB1EDB-E2EB-484F-831C-74ABAE0D3A82}" presName="composite" presStyleCnt="0"/>
      <dgm:spPr/>
    </dgm:pt>
    <dgm:pt modelId="{51FEE451-5B20-43F0-BD28-DCD94FF25AEB}" type="pres">
      <dgm:prSet presAssocID="{ECEB1EDB-E2EB-484F-831C-74ABAE0D3A82}" presName="imgShp" presStyleLbl="fgImgPlace1" presStyleIdx="5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71C2F3E2-62AE-470A-9653-2EEB6B258F30}" type="pres">
      <dgm:prSet presAssocID="{ECEB1EDB-E2EB-484F-831C-74ABAE0D3A82}" presName="txShp" presStyleLbl="node1" presStyleIdx="5" presStyleCnt="6">
        <dgm:presLayoutVars>
          <dgm:bulletEnabled val="1"/>
        </dgm:presLayoutVars>
      </dgm:prSet>
      <dgm:spPr/>
    </dgm:pt>
  </dgm:ptLst>
  <dgm:cxnLst>
    <dgm:cxn modelId="{21B16F1A-F53C-4E99-8DF1-37D077E3F2B6}" type="presOf" srcId="{BC1482E0-628E-44D7-82C9-EDC7F5F5F554}" destId="{D9F3757D-CEE1-44D2-90D0-71AAA6B5F32B}" srcOrd="0" destOrd="0" presId="urn:microsoft.com/office/officeart/2005/8/layout/vList3#1"/>
    <dgm:cxn modelId="{1BDE9A1C-113F-4386-A74D-8C821D7F1F78}" type="presOf" srcId="{C9CE5351-4CF1-4B9F-B13B-EAD60F571820}" destId="{610E9153-51D6-4163-94FA-1EA3EB1452BC}" srcOrd="0" destOrd="0" presId="urn:microsoft.com/office/officeart/2005/8/layout/vList3#1"/>
    <dgm:cxn modelId="{DE8F0C2A-49E9-478D-B5EC-A4AB20CDDEC4}" srcId="{BDFDDE7C-CB53-4D3D-91F5-ED2D9B342281}" destId="{BC1482E0-628E-44D7-82C9-EDC7F5F5F554}" srcOrd="0" destOrd="0" parTransId="{14F03E79-482E-416C-AD5B-C2AA63B88F26}" sibTransId="{00C6387A-00E9-4DF6-A9CD-DCDBF5D7DBB9}"/>
    <dgm:cxn modelId="{A092B637-D915-489A-BD53-2D474A03D3DD}" srcId="{BDFDDE7C-CB53-4D3D-91F5-ED2D9B342281}" destId="{82536DF0-C44C-42F3-A588-882155B54DFE}" srcOrd="3" destOrd="0" parTransId="{5F0033D8-3B20-4639-B300-B3B7D3DB7E9C}" sibTransId="{027A590F-48E3-489C-A74B-A62C42A6E2F7}"/>
    <dgm:cxn modelId="{E118BF37-F9E4-4D1B-8645-5C8E029A759E}" type="presOf" srcId="{82536DF0-C44C-42F3-A588-882155B54DFE}" destId="{6082DB7C-EB07-4CB9-BA1A-DCECB6C73499}" srcOrd="0" destOrd="0" presId="urn:microsoft.com/office/officeart/2005/8/layout/vList3#1"/>
    <dgm:cxn modelId="{5A68DC38-E992-4C67-A61C-85709D069683}" type="presOf" srcId="{BDFDDE7C-CB53-4D3D-91F5-ED2D9B342281}" destId="{04799703-0685-4D9C-8AD9-33FC4F0512F1}" srcOrd="0" destOrd="0" presId="urn:microsoft.com/office/officeart/2005/8/layout/vList3#1"/>
    <dgm:cxn modelId="{3562FB6B-88D2-4FE9-A31C-C3A3C2DAEDA4}" srcId="{BDFDDE7C-CB53-4D3D-91F5-ED2D9B342281}" destId="{C9CE5351-4CF1-4B9F-B13B-EAD60F571820}" srcOrd="4" destOrd="0" parTransId="{8EB1EC88-E629-48C2-BE12-7A44387E12F8}" sibTransId="{EBF5E729-0A2E-4FBD-BD32-5FFD097F99ED}"/>
    <dgm:cxn modelId="{BCE6DC73-88E7-456C-AC60-3C86C7868E39}" type="presOf" srcId="{ECEB1EDB-E2EB-484F-831C-74ABAE0D3A82}" destId="{71C2F3E2-62AE-470A-9653-2EEB6B258F30}" srcOrd="0" destOrd="0" presId="urn:microsoft.com/office/officeart/2005/8/layout/vList3#1"/>
    <dgm:cxn modelId="{08BACB7E-0CD8-4977-8261-E0A292BB0A85}" srcId="{BDFDDE7C-CB53-4D3D-91F5-ED2D9B342281}" destId="{EF0B742E-CE62-44F7-931C-5C8611208821}" srcOrd="1" destOrd="0" parTransId="{768DBA23-D636-470A-88F2-EFD60CDC4EE4}" sibTransId="{8DE07D1E-D43B-4069-93D0-E0514AC1E1D7}"/>
    <dgm:cxn modelId="{B42CD782-3144-4F1E-8FD7-4A7E4FDDD8CF}" srcId="{BDFDDE7C-CB53-4D3D-91F5-ED2D9B342281}" destId="{258A5ECE-C219-40EF-AF9F-346C37F7A229}" srcOrd="2" destOrd="0" parTransId="{82CB5C73-2AB4-4753-80CA-6F1BE4F7952F}" sibTransId="{6C58C792-41F2-4347-AB65-A31CDEB0C80B}"/>
    <dgm:cxn modelId="{F9F73C94-510C-4A4F-9058-61C07447701B}" srcId="{BDFDDE7C-CB53-4D3D-91F5-ED2D9B342281}" destId="{ECEB1EDB-E2EB-484F-831C-74ABAE0D3A82}" srcOrd="5" destOrd="0" parTransId="{CE3A2556-BB2E-4061-8CFE-B0EA9BCB0C06}" sibTransId="{DF54AB93-B9AE-47EF-BF94-2A514B9A115E}"/>
    <dgm:cxn modelId="{A6010AA8-2EC2-4355-9954-DEAF97AEA739}" type="presOf" srcId="{EF0B742E-CE62-44F7-931C-5C8611208821}" destId="{73E4F8E6-66A7-42F5-A6B1-499D688A29FA}" srcOrd="0" destOrd="0" presId="urn:microsoft.com/office/officeart/2005/8/layout/vList3#1"/>
    <dgm:cxn modelId="{073A48F5-A755-46E5-8650-447362EEDD71}" type="presOf" srcId="{258A5ECE-C219-40EF-AF9F-346C37F7A229}" destId="{45A05F95-6375-427F-8E32-8FE779300FBC}" srcOrd="0" destOrd="0" presId="urn:microsoft.com/office/officeart/2005/8/layout/vList3#1"/>
    <dgm:cxn modelId="{1BCBA60C-87BC-4997-AC39-F61B7E897760}" type="presParOf" srcId="{04799703-0685-4D9C-8AD9-33FC4F0512F1}" destId="{A87648DC-6C96-475C-9C03-7C5527D7F84A}" srcOrd="0" destOrd="0" presId="urn:microsoft.com/office/officeart/2005/8/layout/vList3#1"/>
    <dgm:cxn modelId="{D8B25677-84DB-4679-B183-D8E4EC76C3D3}" type="presParOf" srcId="{A87648DC-6C96-475C-9C03-7C5527D7F84A}" destId="{71A8DEDC-F2CC-4045-920C-633FE58576DC}" srcOrd="0" destOrd="0" presId="urn:microsoft.com/office/officeart/2005/8/layout/vList3#1"/>
    <dgm:cxn modelId="{6394DF07-B254-4CDC-89F7-AC6DA84749E7}" type="presParOf" srcId="{A87648DC-6C96-475C-9C03-7C5527D7F84A}" destId="{D9F3757D-CEE1-44D2-90D0-71AAA6B5F32B}" srcOrd="1" destOrd="0" presId="urn:microsoft.com/office/officeart/2005/8/layout/vList3#1"/>
    <dgm:cxn modelId="{59F953AC-B059-474B-A78C-F1707219813F}" type="presParOf" srcId="{04799703-0685-4D9C-8AD9-33FC4F0512F1}" destId="{9394246E-1DF6-4398-B6EA-5108EE2897F8}" srcOrd="1" destOrd="0" presId="urn:microsoft.com/office/officeart/2005/8/layout/vList3#1"/>
    <dgm:cxn modelId="{0133452E-6D19-4C42-A1D9-7C76075AACB1}" type="presParOf" srcId="{04799703-0685-4D9C-8AD9-33FC4F0512F1}" destId="{C4830A4A-BAC0-4FDC-B45C-CC9EEFE78BD0}" srcOrd="2" destOrd="0" presId="urn:microsoft.com/office/officeart/2005/8/layout/vList3#1"/>
    <dgm:cxn modelId="{08EE924E-195D-42A1-9724-CEBDA52A1B83}" type="presParOf" srcId="{C4830A4A-BAC0-4FDC-B45C-CC9EEFE78BD0}" destId="{4D0EAA4C-9F6E-4D27-B9CC-2A1232BA754E}" srcOrd="0" destOrd="0" presId="urn:microsoft.com/office/officeart/2005/8/layout/vList3#1"/>
    <dgm:cxn modelId="{67212DAF-99BE-4031-A599-86BFB5D18CF7}" type="presParOf" srcId="{C4830A4A-BAC0-4FDC-B45C-CC9EEFE78BD0}" destId="{73E4F8E6-66A7-42F5-A6B1-499D688A29FA}" srcOrd="1" destOrd="0" presId="urn:microsoft.com/office/officeart/2005/8/layout/vList3#1"/>
    <dgm:cxn modelId="{F40114A1-CDBB-4D56-81DE-C8BE325BE337}" type="presParOf" srcId="{04799703-0685-4D9C-8AD9-33FC4F0512F1}" destId="{B0C0D962-E45F-4FDB-8615-98B3605A0D56}" srcOrd="3" destOrd="0" presId="urn:microsoft.com/office/officeart/2005/8/layout/vList3#1"/>
    <dgm:cxn modelId="{D705A5B8-7820-47E9-8860-E02CE7EA957E}" type="presParOf" srcId="{04799703-0685-4D9C-8AD9-33FC4F0512F1}" destId="{5075B695-89EF-40DC-810A-92C7868097A5}" srcOrd="4" destOrd="0" presId="urn:microsoft.com/office/officeart/2005/8/layout/vList3#1"/>
    <dgm:cxn modelId="{8FB0BE04-7458-42D0-9F45-F90E5AB56A99}" type="presParOf" srcId="{5075B695-89EF-40DC-810A-92C7868097A5}" destId="{C05D4415-82D3-4752-8845-585784114EAC}" srcOrd="0" destOrd="0" presId="urn:microsoft.com/office/officeart/2005/8/layout/vList3#1"/>
    <dgm:cxn modelId="{1B39EB6B-FEFF-4094-B005-24B98A4D0A5C}" type="presParOf" srcId="{5075B695-89EF-40DC-810A-92C7868097A5}" destId="{45A05F95-6375-427F-8E32-8FE779300FBC}" srcOrd="1" destOrd="0" presId="urn:microsoft.com/office/officeart/2005/8/layout/vList3#1"/>
    <dgm:cxn modelId="{66F78065-814A-4E3E-9E1F-76EB8A2EABFD}" type="presParOf" srcId="{04799703-0685-4D9C-8AD9-33FC4F0512F1}" destId="{220F0FE6-E461-4B16-829E-EFE36ECD5A4D}" srcOrd="5" destOrd="0" presId="urn:microsoft.com/office/officeart/2005/8/layout/vList3#1"/>
    <dgm:cxn modelId="{4BA7F24D-1F6F-4003-816D-62718293E428}" type="presParOf" srcId="{04799703-0685-4D9C-8AD9-33FC4F0512F1}" destId="{415E56AD-F29F-45EE-AD05-C725FEDA40A9}" srcOrd="6" destOrd="0" presId="urn:microsoft.com/office/officeart/2005/8/layout/vList3#1"/>
    <dgm:cxn modelId="{3F06E918-3121-45E4-A385-E66FBAEFEE2B}" type="presParOf" srcId="{415E56AD-F29F-45EE-AD05-C725FEDA40A9}" destId="{80BC61E9-4EAE-4978-8DD1-1BA393DDDBCA}" srcOrd="0" destOrd="0" presId="urn:microsoft.com/office/officeart/2005/8/layout/vList3#1"/>
    <dgm:cxn modelId="{DD1CA52D-8FE1-47DF-932C-2E4ED1E1009B}" type="presParOf" srcId="{415E56AD-F29F-45EE-AD05-C725FEDA40A9}" destId="{6082DB7C-EB07-4CB9-BA1A-DCECB6C73499}" srcOrd="1" destOrd="0" presId="urn:microsoft.com/office/officeart/2005/8/layout/vList3#1"/>
    <dgm:cxn modelId="{CD7C04B4-A1FF-46BF-9BF9-C5AE5DCDD0FD}" type="presParOf" srcId="{04799703-0685-4D9C-8AD9-33FC4F0512F1}" destId="{A3CA2FFB-E8C0-4F75-B27D-7FD392FEB687}" srcOrd="7" destOrd="0" presId="urn:microsoft.com/office/officeart/2005/8/layout/vList3#1"/>
    <dgm:cxn modelId="{BDC37A0A-66D3-4575-97A7-9B5CBE22D4CA}" type="presParOf" srcId="{04799703-0685-4D9C-8AD9-33FC4F0512F1}" destId="{4C4AE57B-DECC-47DB-BDED-7DA2C6E7158A}" srcOrd="8" destOrd="0" presId="urn:microsoft.com/office/officeart/2005/8/layout/vList3#1"/>
    <dgm:cxn modelId="{77546AC6-C207-4ECE-9C25-14C01DAB56ED}" type="presParOf" srcId="{4C4AE57B-DECC-47DB-BDED-7DA2C6E7158A}" destId="{DFC835FD-4EEE-4D6D-BCB1-D2C56CE5C7A7}" srcOrd="0" destOrd="0" presId="urn:microsoft.com/office/officeart/2005/8/layout/vList3#1"/>
    <dgm:cxn modelId="{9E519CED-8D1E-4720-91EA-DEB253C459B0}" type="presParOf" srcId="{4C4AE57B-DECC-47DB-BDED-7DA2C6E7158A}" destId="{610E9153-51D6-4163-94FA-1EA3EB1452BC}" srcOrd="1" destOrd="0" presId="urn:microsoft.com/office/officeart/2005/8/layout/vList3#1"/>
    <dgm:cxn modelId="{F8847930-4085-4483-A5B0-EDB06698E83E}" type="presParOf" srcId="{04799703-0685-4D9C-8AD9-33FC4F0512F1}" destId="{DF01E0E6-F085-4980-A4D6-35DD72280B5E}" srcOrd="9" destOrd="0" presId="urn:microsoft.com/office/officeart/2005/8/layout/vList3#1"/>
    <dgm:cxn modelId="{5B7C9ED7-FFDD-4E1F-8DF0-EFE2AF3F1061}" type="presParOf" srcId="{04799703-0685-4D9C-8AD9-33FC4F0512F1}" destId="{83998FFB-55BA-434B-8521-08A0205E7992}" srcOrd="10" destOrd="0" presId="urn:microsoft.com/office/officeart/2005/8/layout/vList3#1"/>
    <dgm:cxn modelId="{1146DB96-A90D-4E4A-823B-4AB2C0D69C7E}" type="presParOf" srcId="{83998FFB-55BA-434B-8521-08A0205E7992}" destId="{51FEE451-5B20-43F0-BD28-DCD94FF25AEB}" srcOrd="0" destOrd="0" presId="urn:microsoft.com/office/officeart/2005/8/layout/vList3#1"/>
    <dgm:cxn modelId="{03B03EA0-7295-46D7-8AD8-DBC41A6574F5}" type="presParOf" srcId="{83998FFB-55BA-434B-8521-08A0205E7992}" destId="{71C2F3E2-62AE-470A-9653-2EEB6B258F30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3757D-CEE1-44D2-90D0-71AAA6B5F32B}">
      <dsp:nvSpPr>
        <dsp:cNvPr id="0" name=""/>
        <dsp:cNvSpPr/>
      </dsp:nvSpPr>
      <dsp:spPr>
        <a:xfrm rot="10800000">
          <a:off x="1529395" y="1177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Teendők munkabaleset esetén</a:t>
          </a:r>
        </a:p>
      </dsp:txBody>
      <dsp:txXfrm rot="10800000">
        <a:off x="1680332" y="1177"/>
        <a:ext cx="5321747" cy="603748"/>
      </dsp:txXfrm>
    </dsp:sp>
    <dsp:sp modelId="{71A8DEDC-F2CC-4045-920C-633FE58576DC}">
      <dsp:nvSpPr>
        <dsp:cNvPr id="0" name=""/>
        <dsp:cNvSpPr/>
      </dsp:nvSpPr>
      <dsp:spPr>
        <a:xfrm>
          <a:off x="1227520" y="1177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3E4F8E6-66A7-42F5-A6B1-499D688A29FA}">
      <dsp:nvSpPr>
        <dsp:cNvPr id="0" name=""/>
        <dsp:cNvSpPr/>
      </dsp:nvSpPr>
      <dsp:spPr>
        <a:xfrm rot="10800000">
          <a:off x="1529395" y="785149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Munkabaleseti adminisztráció</a:t>
          </a:r>
        </a:p>
      </dsp:txBody>
      <dsp:txXfrm rot="10800000">
        <a:off x="1680332" y="785149"/>
        <a:ext cx="5321747" cy="603748"/>
      </dsp:txXfrm>
    </dsp:sp>
    <dsp:sp modelId="{4D0EAA4C-9F6E-4D27-B9CC-2A1232BA754E}">
      <dsp:nvSpPr>
        <dsp:cNvPr id="0" name=""/>
        <dsp:cNvSpPr/>
      </dsp:nvSpPr>
      <dsp:spPr>
        <a:xfrm>
          <a:off x="1227520" y="785149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5A05F95-6375-427F-8E32-8FE779300FBC}">
      <dsp:nvSpPr>
        <dsp:cNvPr id="0" name=""/>
        <dsp:cNvSpPr/>
      </dsp:nvSpPr>
      <dsp:spPr>
        <a:xfrm rot="10800000">
          <a:off x="1529395" y="1569121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Munkabaleseti napló</a:t>
          </a:r>
        </a:p>
      </dsp:txBody>
      <dsp:txXfrm rot="10800000">
        <a:off x="1680332" y="1569121"/>
        <a:ext cx="5321747" cy="603748"/>
      </dsp:txXfrm>
    </dsp:sp>
    <dsp:sp modelId="{C05D4415-82D3-4752-8845-585784114EAC}">
      <dsp:nvSpPr>
        <dsp:cNvPr id="0" name=""/>
        <dsp:cNvSpPr/>
      </dsp:nvSpPr>
      <dsp:spPr>
        <a:xfrm>
          <a:off x="1227520" y="1569121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082DB7C-EB07-4CB9-BA1A-DCECB6C73499}">
      <dsp:nvSpPr>
        <dsp:cNvPr id="0" name=""/>
        <dsp:cNvSpPr/>
      </dsp:nvSpPr>
      <dsp:spPr>
        <a:xfrm rot="10800000">
          <a:off x="1529395" y="2353093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Tanú Nyilatkozata</a:t>
          </a:r>
        </a:p>
      </dsp:txBody>
      <dsp:txXfrm rot="10800000">
        <a:off x="1680332" y="2353093"/>
        <a:ext cx="5321747" cy="603748"/>
      </dsp:txXfrm>
    </dsp:sp>
    <dsp:sp modelId="{80BC61E9-4EAE-4978-8DD1-1BA393DDDBCA}">
      <dsp:nvSpPr>
        <dsp:cNvPr id="0" name=""/>
        <dsp:cNvSpPr/>
      </dsp:nvSpPr>
      <dsp:spPr>
        <a:xfrm>
          <a:off x="1227520" y="2353093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10E9153-51D6-4163-94FA-1EA3EB1452BC}">
      <dsp:nvSpPr>
        <dsp:cNvPr id="0" name=""/>
        <dsp:cNvSpPr/>
      </dsp:nvSpPr>
      <dsp:spPr>
        <a:xfrm rot="10800000">
          <a:off x="1529395" y="3137065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Baleseti Nyilatkozat</a:t>
          </a:r>
        </a:p>
      </dsp:txBody>
      <dsp:txXfrm rot="10800000">
        <a:off x="1680332" y="3137065"/>
        <a:ext cx="5321747" cy="603748"/>
      </dsp:txXfrm>
    </dsp:sp>
    <dsp:sp modelId="{DFC835FD-4EEE-4D6D-BCB1-D2C56CE5C7A7}">
      <dsp:nvSpPr>
        <dsp:cNvPr id="0" name=""/>
        <dsp:cNvSpPr/>
      </dsp:nvSpPr>
      <dsp:spPr>
        <a:xfrm>
          <a:off x="1227520" y="3137065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C2F3E2-62AE-470A-9653-2EEB6B258F30}">
      <dsp:nvSpPr>
        <dsp:cNvPr id="0" name=""/>
        <dsp:cNvSpPr/>
      </dsp:nvSpPr>
      <dsp:spPr>
        <a:xfrm rot="10800000">
          <a:off x="1529395" y="3921036"/>
          <a:ext cx="5472684" cy="603748"/>
        </a:xfrm>
        <a:prstGeom prst="homePlat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66236" tIns="83820" rIns="156464" bIns="83820" numCol="1" spcCol="1270" anchor="ctr" anchorCtr="0">
          <a:noAutofit/>
        </a:bodyPr>
        <a:lstStyle/>
        <a:p>
          <a:pPr marL="0" lvl="0" indent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200" kern="1200" cap="small" baseline="0" dirty="0"/>
            <a:t>Példa-munkabaleset</a:t>
          </a:r>
        </a:p>
      </dsp:txBody>
      <dsp:txXfrm rot="10800000">
        <a:off x="1680332" y="3921036"/>
        <a:ext cx="5321747" cy="603748"/>
      </dsp:txXfrm>
    </dsp:sp>
    <dsp:sp modelId="{51FEE451-5B20-43F0-BD28-DCD94FF25AEB}">
      <dsp:nvSpPr>
        <dsp:cNvPr id="0" name=""/>
        <dsp:cNvSpPr/>
      </dsp:nvSpPr>
      <dsp:spPr>
        <a:xfrm>
          <a:off x="1227520" y="3921036"/>
          <a:ext cx="603748" cy="603748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BF30C-D3BB-4165-B136-2D96F9007CB2}" type="datetimeFigureOut">
              <a:rPr lang="hu-HU" smtClean="0"/>
              <a:t>2026.01.15.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C2B99B-F2DB-466A-B4BF-A0168418136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82429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C2B99B-F2DB-466A-B4BF-A0168418136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08678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GB" altLang="fr-FR"/>
          </a:p>
        </p:txBody>
      </p:sp>
      <p:sp>
        <p:nvSpPr>
          <p:cNvPr id="512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7471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747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65E9E0D-2BF6-4287-B823-8079347C3198}" type="slidenum">
              <a:rPr lang="en-GB" altLang="fr-FR" sz="1100" smtClean="0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11</a:t>
            </a:fld>
            <a:endParaRPr lang="en-GB" altLang="fr-FR"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921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600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40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20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00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801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60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402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8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95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399" y="274640"/>
            <a:ext cx="2057400" cy="5851525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  <a:prstGeom prst="rect">
            <a:avLst/>
          </a:prstGeom>
        </p:spPr>
        <p:txBody>
          <a:bodyPr vert="eaVert" lIns="100803" tIns="50402" rIns="100803" bIns="50402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50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lIns="100803" tIns="50402" rIns="100803" bIns="50402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41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  <a:prstGeom prst="rect">
            <a:avLst/>
          </a:prstGeom>
        </p:spPr>
        <p:txBody>
          <a:bodyPr lIns="100803" tIns="50402" rIns="100803" bIns="50402" anchor="t"/>
          <a:lstStyle>
            <a:lvl1pPr algn="l">
              <a:defRPr sz="4191" b="1" cap="all"/>
            </a:lvl1pPr>
          </a:lstStyle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lIns="100803" tIns="50402" rIns="100803" bIns="50402" anchor="b"/>
          <a:lstStyle>
            <a:lvl1pPr marL="0" indent="0">
              <a:buNone/>
              <a:defRPr sz="2095">
                <a:solidFill>
                  <a:schemeClr val="tx1">
                    <a:tint val="75000"/>
                  </a:schemeClr>
                </a:solidFill>
              </a:defRPr>
            </a:lvl1pPr>
            <a:lvl2pPr marL="480026" indent="0">
              <a:buNone/>
              <a:defRPr sz="1905">
                <a:solidFill>
                  <a:schemeClr val="tx1">
                    <a:tint val="75000"/>
                  </a:schemeClr>
                </a:solidFill>
              </a:defRPr>
            </a:lvl2pPr>
            <a:lvl3pPr marL="960053" indent="0">
              <a:buNone/>
              <a:defRPr sz="1714">
                <a:solidFill>
                  <a:schemeClr val="tx1">
                    <a:tint val="75000"/>
                  </a:schemeClr>
                </a:solidFill>
              </a:defRPr>
            </a:lvl3pPr>
            <a:lvl4pPr marL="144007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4pPr>
            <a:lvl5pPr marL="1920104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5pPr>
            <a:lvl6pPr marL="240013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6pPr>
            <a:lvl7pPr marL="2880157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7pPr>
            <a:lvl8pPr marL="3360182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8pPr>
            <a:lvl9pPr marL="3840208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2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 sz="2952"/>
            </a:lvl1pPr>
            <a:lvl2pPr>
              <a:defRPr sz="2476"/>
            </a:lvl2pPr>
            <a:lvl3pPr>
              <a:defRPr sz="209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 sz="2952"/>
            </a:lvl1pPr>
            <a:lvl2pPr>
              <a:defRPr sz="2476"/>
            </a:lvl2pPr>
            <a:lvl3pPr>
              <a:defRPr sz="2095"/>
            </a:lvl3pPr>
            <a:lvl4pPr>
              <a:defRPr sz="1905"/>
            </a:lvl4pPr>
            <a:lvl5pPr>
              <a:defRPr sz="1905"/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6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199" y="1535113"/>
            <a:ext cx="4040189" cy="639762"/>
          </a:xfrm>
          <a:prstGeom prst="rect">
            <a:avLst/>
          </a:prstGeom>
        </p:spPr>
        <p:txBody>
          <a:bodyPr lIns="100803" tIns="50402" rIns="100803" bIns="50402" anchor="b"/>
          <a:lstStyle>
            <a:lvl1pPr marL="0" indent="0">
              <a:buNone/>
              <a:defRPr sz="2476" b="1"/>
            </a:lvl1pPr>
            <a:lvl2pPr marL="480026" indent="0">
              <a:buNone/>
              <a:defRPr sz="2095" b="1"/>
            </a:lvl2pPr>
            <a:lvl3pPr marL="960053" indent="0">
              <a:buNone/>
              <a:defRPr sz="1905" b="1"/>
            </a:lvl3pPr>
            <a:lvl4pPr marL="1440078" indent="0">
              <a:buNone/>
              <a:defRPr sz="1714" b="1"/>
            </a:lvl4pPr>
            <a:lvl5pPr marL="1920104" indent="0">
              <a:buNone/>
              <a:defRPr sz="1714" b="1"/>
            </a:lvl5pPr>
            <a:lvl6pPr marL="2400130" indent="0">
              <a:buNone/>
              <a:defRPr sz="1714" b="1"/>
            </a:lvl6pPr>
            <a:lvl7pPr marL="2880157" indent="0">
              <a:buNone/>
              <a:defRPr sz="1714" b="1"/>
            </a:lvl7pPr>
            <a:lvl8pPr marL="3360182" indent="0">
              <a:buNone/>
              <a:defRPr sz="1714" b="1"/>
            </a:lvl8pPr>
            <a:lvl9pPr marL="3840208" indent="0">
              <a:buNone/>
              <a:defRPr sz="171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199" y="2174875"/>
            <a:ext cx="4040189" cy="39512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 sz="2476"/>
            </a:lvl1pPr>
            <a:lvl2pPr>
              <a:defRPr sz="2095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  <a:prstGeom prst="rect">
            <a:avLst/>
          </a:prstGeom>
        </p:spPr>
        <p:txBody>
          <a:bodyPr lIns="100803" tIns="50402" rIns="100803" bIns="50402" anchor="b"/>
          <a:lstStyle>
            <a:lvl1pPr marL="0" indent="0">
              <a:buNone/>
              <a:defRPr sz="2476" b="1"/>
            </a:lvl1pPr>
            <a:lvl2pPr marL="480026" indent="0">
              <a:buNone/>
              <a:defRPr sz="2095" b="1"/>
            </a:lvl2pPr>
            <a:lvl3pPr marL="960053" indent="0">
              <a:buNone/>
              <a:defRPr sz="1905" b="1"/>
            </a:lvl3pPr>
            <a:lvl4pPr marL="1440078" indent="0">
              <a:buNone/>
              <a:defRPr sz="1714" b="1"/>
            </a:lvl4pPr>
            <a:lvl5pPr marL="1920104" indent="0">
              <a:buNone/>
              <a:defRPr sz="1714" b="1"/>
            </a:lvl5pPr>
            <a:lvl6pPr marL="2400130" indent="0">
              <a:buNone/>
              <a:defRPr sz="1714" b="1"/>
            </a:lvl6pPr>
            <a:lvl7pPr marL="2880157" indent="0">
              <a:buNone/>
              <a:defRPr sz="1714" b="1"/>
            </a:lvl7pPr>
            <a:lvl8pPr marL="3360182" indent="0">
              <a:buNone/>
              <a:defRPr sz="1714" b="1"/>
            </a:lvl8pPr>
            <a:lvl9pPr marL="3840208" indent="0">
              <a:buNone/>
              <a:defRPr sz="1714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 sz="2476"/>
            </a:lvl1pPr>
            <a:lvl2pPr>
              <a:defRPr sz="2095"/>
            </a:lvl2pPr>
            <a:lvl3pPr>
              <a:defRPr sz="1905"/>
            </a:lvl3pPr>
            <a:lvl4pPr>
              <a:defRPr sz="1714"/>
            </a:lvl4pPr>
            <a:lvl5pPr>
              <a:defRPr sz="1714"/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02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lIns="100803" tIns="50402" rIns="100803" bIns="50402"/>
          <a:lstStyle/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325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57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lIns="100803" tIns="50402" rIns="100803" bIns="50402" anchor="b"/>
          <a:lstStyle>
            <a:lvl1pPr algn="l">
              <a:defRPr sz="2095" b="1"/>
            </a:lvl1pPr>
          </a:lstStyle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 lIns="100803" tIns="50402" rIns="100803" bIns="50402"/>
          <a:lstStyle>
            <a:lvl1pPr>
              <a:defRPr sz="3333"/>
            </a:lvl1pPr>
            <a:lvl2pPr>
              <a:defRPr sz="2952"/>
            </a:lvl2pPr>
            <a:lvl3pPr>
              <a:defRPr sz="2476"/>
            </a:lvl3pPr>
            <a:lvl4pPr>
              <a:defRPr sz="2095"/>
            </a:lvl4pPr>
            <a:lvl5pPr>
              <a:defRPr sz="2095"/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>
              <a:buNone/>
              <a:defRPr sz="1429"/>
            </a:lvl1pPr>
            <a:lvl2pPr marL="480026" indent="0">
              <a:buNone/>
              <a:defRPr sz="1238"/>
            </a:lvl2pPr>
            <a:lvl3pPr marL="960053" indent="0">
              <a:buNone/>
              <a:defRPr sz="1048"/>
            </a:lvl3pPr>
            <a:lvl4pPr marL="1440078" indent="0">
              <a:buNone/>
              <a:defRPr sz="952"/>
            </a:lvl4pPr>
            <a:lvl5pPr marL="1920104" indent="0">
              <a:buNone/>
              <a:defRPr sz="952"/>
            </a:lvl5pPr>
            <a:lvl6pPr marL="2400130" indent="0">
              <a:buNone/>
              <a:defRPr sz="952"/>
            </a:lvl6pPr>
            <a:lvl7pPr marL="2880157" indent="0">
              <a:buNone/>
              <a:defRPr sz="952"/>
            </a:lvl7pPr>
            <a:lvl8pPr marL="3360182" indent="0">
              <a:buNone/>
              <a:defRPr sz="952"/>
            </a:lvl8pPr>
            <a:lvl9pPr marL="3840208" indent="0">
              <a:buNone/>
              <a:defRPr sz="952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5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  <a:prstGeom prst="rect">
            <a:avLst/>
          </a:prstGeom>
        </p:spPr>
        <p:txBody>
          <a:bodyPr lIns="100803" tIns="50402" rIns="100803" bIns="50402" anchor="b"/>
          <a:lstStyle>
            <a:lvl1pPr algn="l">
              <a:defRPr sz="2095" b="1"/>
            </a:lvl1pPr>
          </a:lstStyle>
          <a:p>
            <a:r>
              <a:rPr lang="hu-HU"/>
              <a:t>Mintacím szerkesztése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>
              <a:buNone/>
              <a:defRPr sz="3333"/>
            </a:lvl1pPr>
            <a:lvl2pPr marL="480026" indent="0">
              <a:buNone/>
              <a:defRPr sz="2952"/>
            </a:lvl2pPr>
            <a:lvl3pPr marL="960053" indent="0">
              <a:buNone/>
              <a:defRPr sz="2476"/>
            </a:lvl3pPr>
            <a:lvl4pPr marL="1440078" indent="0">
              <a:buNone/>
              <a:defRPr sz="2095"/>
            </a:lvl4pPr>
            <a:lvl5pPr marL="1920104" indent="0">
              <a:buNone/>
              <a:defRPr sz="2095"/>
            </a:lvl5pPr>
            <a:lvl6pPr marL="2400130" indent="0">
              <a:buNone/>
              <a:defRPr sz="2095"/>
            </a:lvl6pPr>
            <a:lvl7pPr marL="2880157" indent="0">
              <a:buNone/>
              <a:defRPr sz="2095"/>
            </a:lvl7pPr>
            <a:lvl8pPr marL="3360182" indent="0">
              <a:buNone/>
              <a:defRPr sz="2095"/>
            </a:lvl8pPr>
            <a:lvl9pPr marL="3840208" indent="0">
              <a:buNone/>
              <a:defRPr sz="2095"/>
            </a:lvl9pPr>
          </a:lstStyle>
          <a:p>
            <a:r>
              <a:rPr lang="hu-HU"/>
              <a:t>Kép beszúrásához kattintson az ikonra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9" y="5367339"/>
            <a:ext cx="5486400" cy="804862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>
              <a:buNone/>
              <a:defRPr sz="1429"/>
            </a:lvl1pPr>
            <a:lvl2pPr marL="480026" indent="0">
              <a:buNone/>
              <a:defRPr sz="1238"/>
            </a:lvl2pPr>
            <a:lvl3pPr marL="960053" indent="0">
              <a:buNone/>
              <a:defRPr sz="1048"/>
            </a:lvl3pPr>
            <a:lvl4pPr marL="1440078" indent="0">
              <a:buNone/>
              <a:defRPr sz="952"/>
            </a:lvl4pPr>
            <a:lvl5pPr marL="1920104" indent="0">
              <a:buNone/>
              <a:defRPr sz="952"/>
            </a:lvl5pPr>
            <a:lvl6pPr marL="2400130" indent="0">
              <a:buNone/>
              <a:defRPr sz="952"/>
            </a:lvl6pPr>
            <a:lvl7pPr marL="2880157" indent="0">
              <a:buNone/>
              <a:defRPr sz="952"/>
            </a:lvl7pPr>
            <a:lvl8pPr marL="3360182" indent="0">
              <a:buNone/>
              <a:defRPr sz="952"/>
            </a:lvl8pPr>
            <a:lvl9pPr marL="3840208" indent="0">
              <a:buNone/>
              <a:defRPr sz="952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C65920ED-DDA6-428F-9D55-9720E532204A}" type="datetimeFigureOut">
              <a:rPr lang="hu-HU">
                <a:solidFill>
                  <a:prstClr val="black"/>
                </a:solidFill>
              </a:rPr>
              <a:pPr/>
              <a:t>2026.01.15.</a:t>
            </a:fld>
            <a:endParaRPr lang="hu-HU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endParaRPr lang="hu-HU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1" cy="365125"/>
          </a:xfrm>
          <a:prstGeom prst="rect">
            <a:avLst/>
          </a:prstGeom>
        </p:spPr>
        <p:txBody>
          <a:bodyPr lIns="100803" tIns="50402" rIns="100803" bIns="50402"/>
          <a:lstStyle/>
          <a:p>
            <a:fld id="{BDF18CC4-199C-4142-9DF3-F04F9E746F5F}" type="slidenum">
              <a:rPr lang="hu-HU">
                <a:solidFill>
                  <a:prstClr val="black"/>
                </a:solidFill>
              </a:rPr>
              <a:pPr/>
              <a:t>‹#›</a:t>
            </a:fld>
            <a:endParaRPr lang="hu-H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13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6"/>
          <a:stretch/>
        </p:blipFill>
        <p:spPr bwMode="auto">
          <a:xfrm>
            <a:off x="915216" y="1"/>
            <a:ext cx="5389595" cy="107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>
            <a:grpSpLocks/>
          </p:cNvGrpSpPr>
          <p:nvPr/>
        </p:nvGrpSpPr>
        <p:grpSpPr bwMode="auto">
          <a:xfrm>
            <a:off x="50847" y="43084"/>
            <a:ext cx="1236343" cy="609598"/>
            <a:chOff x="0" y="0"/>
            <a:chExt cx="1787651" cy="544889"/>
          </a:xfrm>
        </p:grpSpPr>
        <p:pic>
          <p:nvPicPr>
            <p:cNvPr id="11" name="Picture 5" descr="Entête Sicta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2942"/>
              <a:ext cx="1787651" cy="2019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Entête Sicta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0"/>
              <a:ext cx="1785568" cy="345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" name="Connecteur droit 5"/>
          <p:cNvCxnSpPr/>
          <p:nvPr/>
        </p:nvCxnSpPr>
        <p:spPr>
          <a:xfrm>
            <a:off x="0" y="1077738"/>
            <a:ext cx="9144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60053" rtl="0" eaLnBrk="1" latinLnBrk="0" hangingPunct="1">
        <a:spcBef>
          <a:spcPct val="0"/>
        </a:spcBef>
        <a:buNone/>
        <a:defRPr sz="4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20" indent="-360020" algn="l" defTabSz="960053" rtl="0" eaLnBrk="1" latinLnBrk="0" hangingPunct="1">
        <a:spcBef>
          <a:spcPct val="20000"/>
        </a:spcBef>
        <a:buFont typeface="Arial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1pPr>
      <a:lvl2pPr marL="780042" indent="-300016" algn="l" defTabSz="960053" rtl="0" eaLnBrk="1" latinLnBrk="0" hangingPunct="1">
        <a:spcBef>
          <a:spcPct val="20000"/>
        </a:spcBef>
        <a:buFont typeface="Arial" pitchFamily="34" charset="0"/>
        <a:buChar char="–"/>
        <a:defRPr sz="2952" kern="1200">
          <a:solidFill>
            <a:schemeClr val="tx1"/>
          </a:solidFill>
          <a:latin typeface="+mn-lt"/>
          <a:ea typeface="+mn-ea"/>
          <a:cs typeface="+mn-cs"/>
        </a:defRPr>
      </a:lvl2pPr>
      <a:lvl3pPr marL="1200065" indent="-240013" algn="l" defTabSz="960053" rtl="0" eaLnBrk="1" latinLnBrk="0" hangingPunct="1">
        <a:spcBef>
          <a:spcPct val="20000"/>
        </a:spcBef>
        <a:buFont typeface="Arial" pitchFamily="34" charset="0"/>
        <a:buChar char="•"/>
        <a:defRPr sz="2476" kern="1200">
          <a:solidFill>
            <a:schemeClr val="tx1"/>
          </a:solidFill>
          <a:latin typeface="+mn-lt"/>
          <a:ea typeface="+mn-ea"/>
          <a:cs typeface="+mn-cs"/>
        </a:defRPr>
      </a:lvl3pPr>
      <a:lvl4pPr marL="1680091" indent="-240013" algn="l" defTabSz="960053" rtl="0" eaLnBrk="1" latinLnBrk="0" hangingPunct="1">
        <a:spcBef>
          <a:spcPct val="20000"/>
        </a:spcBef>
        <a:buFont typeface="Arial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4pPr>
      <a:lvl5pPr marL="2160117" indent="-240013" algn="l" defTabSz="960053" rtl="0" eaLnBrk="1" latinLnBrk="0" hangingPunct="1">
        <a:spcBef>
          <a:spcPct val="20000"/>
        </a:spcBef>
        <a:buFont typeface="Arial" pitchFamily="34" charset="0"/>
        <a:buChar char="»"/>
        <a:defRPr sz="2095" kern="1200">
          <a:solidFill>
            <a:schemeClr val="tx1"/>
          </a:solidFill>
          <a:latin typeface="+mn-lt"/>
          <a:ea typeface="+mn-ea"/>
          <a:cs typeface="+mn-cs"/>
        </a:defRPr>
      </a:lvl5pPr>
      <a:lvl6pPr marL="2640143" indent="-240013" algn="l" defTabSz="960053" rtl="0" eaLnBrk="1" latinLnBrk="0" hangingPunct="1">
        <a:spcBef>
          <a:spcPct val="20000"/>
        </a:spcBef>
        <a:buFont typeface="Arial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6pPr>
      <a:lvl7pPr marL="3120169" indent="-240013" algn="l" defTabSz="960053" rtl="0" eaLnBrk="1" latinLnBrk="0" hangingPunct="1">
        <a:spcBef>
          <a:spcPct val="20000"/>
        </a:spcBef>
        <a:buFont typeface="Arial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7pPr>
      <a:lvl8pPr marL="3600196" indent="-240013" algn="l" defTabSz="960053" rtl="0" eaLnBrk="1" latinLnBrk="0" hangingPunct="1">
        <a:spcBef>
          <a:spcPct val="20000"/>
        </a:spcBef>
        <a:buFont typeface="Arial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8pPr>
      <a:lvl9pPr marL="4080222" indent="-240013" algn="l" defTabSz="960053" rtl="0" eaLnBrk="1" latinLnBrk="0" hangingPunct="1">
        <a:spcBef>
          <a:spcPct val="20000"/>
        </a:spcBef>
        <a:buFont typeface="Arial" pitchFamily="34" charset="0"/>
        <a:buChar char="•"/>
        <a:defRPr sz="20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80026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60053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40078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20104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400130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80157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60182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40208" algn="l" defTabSz="960053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470025"/>
          </a:xfrm>
        </p:spPr>
        <p:txBody>
          <a:bodyPr/>
          <a:lstStyle/>
          <a:p>
            <a:br>
              <a:rPr lang="hu-HU" sz="4800" dirty="0">
                <a:ln w="0"/>
                <a:solidFill>
                  <a:srgbClr val="0E2D8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hu-HU" sz="3200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Eljárás </a:t>
            </a:r>
            <a:r>
              <a:rPr lang="hu-HU" sz="320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munkabaleset esetén</a:t>
            </a:r>
            <a:endParaRPr lang="hu-HU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338966657"/>
              </p:ext>
            </p:extLst>
          </p:nvPr>
        </p:nvGraphicFramePr>
        <p:xfrm>
          <a:off x="1371600" y="3886200"/>
          <a:ext cx="6400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2009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2"/>
          <a:stretch/>
        </p:blipFill>
        <p:spPr bwMode="auto">
          <a:xfrm>
            <a:off x="27464" y="1113361"/>
            <a:ext cx="3779912" cy="57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artalom helye 2"/>
          <p:cNvSpPr txBox="1">
            <a:spLocks/>
          </p:cNvSpPr>
          <p:nvPr/>
        </p:nvSpPr>
        <p:spPr>
          <a:xfrm>
            <a:off x="4139952" y="1113361"/>
            <a:ext cx="5004049" cy="5544616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3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26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053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47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007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0104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013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157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60182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4020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Ha elmulasztotta a baleset bejelentését miért tette, jegyezzük le!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Csak a baleset tényét, körülményeit írják le, semmilyen következtetést ne írjanak le, főleg azt nem, hogy szerinte ki a hibás!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Ha mentő, vagy orvos ellátta a sérültet, hova szállították el vizsgálatra, ha erre sor került (kórház neve címe)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Úti balesetre vonatkozó adatok – gépjármű baleset esetén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Kártérítési eljárás esetén kitöltendő 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endParaRPr lang="hu-HU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1600" dirty="0">
                <a:solidFill>
                  <a:schemeClr val="tx1"/>
                </a:solidFill>
              </a:rPr>
              <a:t>Ne felejtsük el a sérülttel aláíratni!</a:t>
            </a:r>
          </a:p>
        </p:txBody>
      </p:sp>
      <p:sp>
        <p:nvSpPr>
          <p:cNvPr id="2" name="Jobb oldali kapcsos zárójel 1"/>
          <p:cNvSpPr/>
          <p:nvPr/>
        </p:nvSpPr>
        <p:spPr>
          <a:xfrm>
            <a:off x="3779912" y="2564904"/>
            <a:ext cx="144016" cy="1728192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" name="Egyenes összekötő nyíllal 4"/>
          <p:cNvCxnSpPr/>
          <p:nvPr/>
        </p:nvCxnSpPr>
        <p:spPr>
          <a:xfrm flipH="1">
            <a:off x="3995936" y="2996952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 flipH="1">
            <a:off x="3779912" y="3573016"/>
            <a:ext cx="720080" cy="15841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ím 1"/>
          <p:cNvSpPr txBox="1">
            <a:spLocks/>
          </p:cNvSpPr>
          <p:nvPr/>
        </p:nvSpPr>
        <p:spPr>
          <a:xfrm>
            <a:off x="4716017" y="274638"/>
            <a:ext cx="4320480" cy="706090"/>
          </a:xfrm>
          <a:prstGeom prst="rect">
            <a:avLst/>
          </a:prstGeom>
        </p:spPr>
        <p:txBody>
          <a:bodyPr lIns="100803" tIns="50402" rIns="100803" bIns="50402"/>
          <a:lstStyle>
            <a:lvl1pPr algn="ctr" defTabSz="960053" rtl="0" eaLnBrk="1" latinLnBrk="0" hangingPunct="1">
              <a:spcBef>
                <a:spcPct val="0"/>
              </a:spcBef>
              <a:buNone/>
              <a:defRPr sz="4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2800"/>
              <a:t>Baleseti nyilatkozat kitöltése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51523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9" name="Forme 50"/>
          <p:cNvCxnSpPr/>
          <p:nvPr/>
        </p:nvCxnSpPr>
        <p:spPr>
          <a:xfrm rot="5400000">
            <a:off x="10221714" y="2845794"/>
            <a:ext cx="1022350" cy="119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ím 1"/>
          <p:cNvSpPr>
            <a:spLocks noGrp="1"/>
          </p:cNvSpPr>
          <p:nvPr>
            <p:ph type="title"/>
          </p:nvPr>
        </p:nvSpPr>
        <p:spPr>
          <a:xfrm>
            <a:off x="4716017" y="274638"/>
            <a:ext cx="4320480" cy="706090"/>
          </a:xfrm>
        </p:spPr>
        <p:txBody>
          <a:bodyPr/>
          <a:lstStyle/>
          <a:p>
            <a:r>
              <a:rPr lang="hu-HU" sz="2800" dirty="0"/>
              <a:t>Meghallgatási jegyzőkönyv</a:t>
            </a:r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323529" y="1113361"/>
            <a:ext cx="8568952" cy="5544616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3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26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053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47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007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0104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013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157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60182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4020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meghallgatási jegyzőkönyvet a munkavédelmi megbízott veszi fel a baleset sérültjével. Ez a munkabaleseti dokumentáció elengedhetetlen része 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A jegyzőkönyv felvételének idejéről a sérültnek telefonon kötelessége egyeztetni a munkavédelmi megbízottal, amilyen hamar csak állapota engedi, lehetőleg egy héten belül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hu-HU" sz="2800" dirty="0">
                <a:solidFill>
                  <a:schemeClr val="tx1"/>
                </a:solidFill>
              </a:rPr>
              <a:t>Lehetőleg a baleseti napló kitöltése után a műszakvezető kérje el a sérült telefonszámát, vagy közvetlen elérhetőségét.</a:t>
            </a:r>
          </a:p>
        </p:txBody>
      </p:sp>
    </p:spTree>
    <p:extLst>
      <p:ext uri="{BB962C8B-B14F-4D97-AF65-F5344CB8AC3E}">
        <p14:creationId xmlns:p14="http://schemas.microsoft.com/office/powerpoint/2010/main" val="3410105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5616624" cy="1296144"/>
          </a:xfrm>
        </p:spPr>
        <p:txBody>
          <a:bodyPr/>
          <a:lstStyle/>
          <a:p>
            <a:r>
              <a:rPr lang="hu-HU" sz="4800" b="1" dirty="0"/>
              <a:t>PÉLDA - munkabaleset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489598"/>
            <a:ext cx="2736304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676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652120" y="332656"/>
            <a:ext cx="4320480" cy="706090"/>
          </a:xfrm>
        </p:spPr>
        <p:txBody>
          <a:bodyPr/>
          <a:lstStyle/>
          <a:p>
            <a:r>
              <a:rPr lang="hu-HU" sz="2800" dirty="0"/>
              <a:t>Munka baleset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196752"/>
            <a:ext cx="313298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ím 1"/>
          <p:cNvSpPr txBox="1">
            <a:spLocks/>
          </p:cNvSpPr>
          <p:nvPr/>
        </p:nvSpPr>
        <p:spPr>
          <a:xfrm>
            <a:off x="3347864" y="1196752"/>
            <a:ext cx="5688632" cy="5184576"/>
          </a:xfrm>
          <a:prstGeom prst="rect">
            <a:avLst/>
          </a:prstGeom>
        </p:spPr>
        <p:txBody>
          <a:bodyPr lIns="100803" tIns="50402" rIns="100803" bIns="50402"/>
          <a:lstStyle>
            <a:lvl1pPr algn="ctr" defTabSz="960053" rtl="0" eaLnBrk="1" latinLnBrk="0" hangingPunct="1">
              <a:spcBef>
                <a:spcPct val="0"/>
              </a:spcBef>
              <a:buNone/>
              <a:defRPr sz="4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AutoNum type="arabicPeriod"/>
            </a:pPr>
            <a:r>
              <a:rPr lang="hu-HU" sz="2800" dirty="0"/>
              <a:t>Bekövetkezett a baleset – mérjük fel a sérülést, lehetőség szerint lássuk el a munkatársat.</a:t>
            </a:r>
          </a:p>
          <a:p>
            <a:pPr marL="457200" indent="-457200" algn="l">
              <a:buAutoNum type="arabicPeriod"/>
            </a:pPr>
            <a:r>
              <a:rPr lang="hu-HU" sz="2800" dirty="0"/>
              <a:t>Értesítsük a közvetlen felettest és az EHS munkatársat, vagy a munkavédelmi megbízottat (munkaidő függvényében)</a:t>
            </a:r>
          </a:p>
          <a:p>
            <a:pPr marL="457200" indent="-457200" algn="l">
              <a:buAutoNum type="arabicPeriod"/>
            </a:pPr>
            <a:r>
              <a:rPr lang="hu-HU" sz="2800" dirty="0"/>
              <a:t>Töltsük ki a munkabaleseti naplót, a tanú nyilatkozatot és a Baleseti nyilatkozatot ( ha van rá lehetőség)</a:t>
            </a:r>
          </a:p>
          <a:p>
            <a:pPr algn="l"/>
            <a:endParaRPr lang="hu-HU" sz="24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86" y="5013176"/>
            <a:ext cx="313298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1" y="3099971"/>
            <a:ext cx="2959349" cy="19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4624"/>
            <a:ext cx="1080120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7850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88023" y="1196752"/>
            <a:ext cx="4248473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4. Végeztessük el a biztonsági szolgálattal az alkohol tesztet.</a:t>
            </a:r>
          </a:p>
          <a:p>
            <a:pPr marL="0" indent="0">
              <a:buNone/>
            </a:pPr>
            <a:r>
              <a:rPr lang="hu-HU" sz="2400" dirty="0"/>
              <a:t>5. Szükség esetén </a:t>
            </a:r>
            <a:r>
              <a:rPr lang="hu-HU" sz="2400" dirty="0">
                <a:solidFill>
                  <a:srgbClr val="FF0000"/>
                </a:solidFill>
              </a:rPr>
              <a:t>AZONNAL </a:t>
            </a:r>
            <a:r>
              <a:rPr lang="hu-HU" sz="2400" dirty="0"/>
              <a:t>hívjunk mentőt.</a:t>
            </a:r>
            <a:r>
              <a:rPr lang="hu-HU" sz="2400" dirty="0">
                <a:solidFill>
                  <a:srgbClr val="00B050"/>
                </a:solidFill>
              </a:rPr>
              <a:t> Mindenképpen a sérült az első, az adminisztráció ráér.</a:t>
            </a:r>
            <a:endParaRPr lang="hu-HU" sz="2400" dirty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r>
              <a:rPr lang="hu-HU" sz="2400" dirty="0"/>
              <a:t>6. Kérjünk a sérülttől elérhetőséget és mondjuk el, hogy mit kell tennie: </a:t>
            </a:r>
          </a:p>
          <a:p>
            <a:pPr>
              <a:buFontTx/>
              <a:buChar char="-"/>
            </a:pPr>
            <a:r>
              <a:rPr lang="hu-HU" sz="2400" dirty="0"/>
              <a:t>Leleteket, táppénzpapírt a háziorvostól behozni amilyen hamar csak lehet!</a:t>
            </a:r>
          </a:p>
          <a:p>
            <a:pPr>
              <a:buFontTx/>
              <a:buChar char="-"/>
            </a:pPr>
            <a:r>
              <a:rPr lang="hu-HU" sz="2400" dirty="0"/>
              <a:t>Meghallgatási jegyzőkönyv miatt egyeztessen a munkavédelmi </a:t>
            </a:r>
            <a:r>
              <a:rPr lang="hu-HU" sz="2400" strike="sngStrike" dirty="0"/>
              <a:t>felelőssel </a:t>
            </a:r>
            <a:r>
              <a:rPr lang="hu-HU" sz="2400" dirty="0">
                <a:solidFill>
                  <a:srgbClr val="FF0000"/>
                </a:solidFill>
              </a:rPr>
              <a:t>megbízottal</a:t>
            </a:r>
            <a:r>
              <a:rPr lang="hu-HU" sz="2400" dirty="0"/>
              <a:t>!</a:t>
            </a:r>
          </a:p>
          <a:p>
            <a:pPr marL="0" indent="0">
              <a:buNone/>
            </a:pPr>
            <a:endParaRPr lang="hu-HU" sz="2400" dirty="0"/>
          </a:p>
        </p:txBody>
      </p:sp>
      <p:sp>
        <p:nvSpPr>
          <p:cNvPr id="5" name="Cím 1"/>
          <p:cNvSpPr>
            <a:spLocks noGrp="1"/>
          </p:cNvSpPr>
          <p:nvPr>
            <p:ph type="title"/>
          </p:nvPr>
        </p:nvSpPr>
        <p:spPr>
          <a:xfrm>
            <a:off x="5796136" y="274638"/>
            <a:ext cx="4320480" cy="706090"/>
          </a:xfrm>
        </p:spPr>
        <p:txBody>
          <a:bodyPr/>
          <a:lstStyle/>
          <a:p>
            <a:r>
              <a:rPr lang="hu-HU" sz="2800" dirty="0"/>
              <a:t>Munka baleset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4" t="8507" b="7366"/>
          <a:stretch/>
        </p:blipFill>
        <p:spPr bwMode="auto">
          <a:xfrm>
            <a:off x="323527" y="980728"/>
            <a:ext cx="3769275" cy="217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3068960"/>
            <a:ext cx="2952328" cy="1968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653136"/>
            <a:ext cx="314479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4624"/>
            <a:ext cx="1076735" cy="1082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7211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059644"/>
            <a:ext cx="2016224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3779912" y="1196752"/>
            <a:ext cx="5256583" cy="5544616"/>
          </a:xfrm>
        </p:spPr>
        <p:txBody>
          <a:bodyPr/>
          <a:lstStyle/>
          <a:p>
            <a:pPr marL="0" indent="0">
              <a:buNone/>
            </a:pPr>
            <a:r>
              <a:rPr lang="hu-HU" sz="2400" dirty="0"/>
              <a:t>7. Mérjük fel a baleset körülményeit, lehetőség szerint fényképezzük le és írjuk le. Minden tényező fontos lehet!</a:t>
            </a:r>
          </a:p>
          <a:p>
            <a:pPr marL="0" indent="0">
              <a:buNone/>
            </a:pPr>
            <a:r>
              <a:rPr lang="hu-HU" sz="2400" dirty="0"/>
              <a:t>8. Munkaidőben azonnal, 16:00 után a következő munkanap 8:00-kor a munkabaleseti napló másolatát átadni az EHS munkatársnak!</a:t>
            </a:r>
          </a:p>
          <a:p>
            <a:pPr marL="0" indent="0">
              <a:buNone/>
            </a:pPr>
            <a:r>
              <a:rPr lang="hu-HU" sz="2400" dirty="0"/>
              <a:t>9. Ha használtuk az elsősegély dobozt, jegyezzük fel, hogy mit használtunk mennyit és mikor!</a:t>
            </a:r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70963"/>
            <a:ext cx="3168352" cy="2112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06" y="3429000"/>
            <a:ext cx="3373890" cy="1900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60648"/>
            <a:ext cx="431641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94" y="59470"/>
            <a:ext cx="1042789" cy="1048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237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2780928"/>
            <a:ext cx="8229600" cy="2736304"/>
          </a:xfrm>
        </p:spPr>
        <p:txBody>
          <a:bodyPr/>
          <a:lstStyle/>
          <a:p>
            <a:r>
              <a:rPr lang="hu-HU" dirty="0"/>
              <a:t>Köszönöm szépen a figyelmet!</a:t>
            </a:r>
            <a:br>
              <a:rPr lang="hu-HU" dirty="0"/>
            </a:br>
            <a:br>
              <a:rPr lang="hu-HU" dirty="0"/>
            </a:br>
            <a:endParaRPr lang="hu-HU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9DDD0A61-F816-DF8D-6E40-D212111B4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198" y="4431382"/>
            <a:ext cx="2200275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87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862354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Csoportba foglalás 7"/>
          <p:cNvGrpSpPr/>
          <p:nvPr/>
        </p:nvGrpSpPr>
        <p:grpSpPr>
          <a:xfrm>
            <a:off x="5905395" y="168874"/>
            <a:ext cx="2629520" cy="671580"/>
            <a:chOff x="0" y="24610"/>
            <a:chExt cx="3506026" cy="67158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0" y="24610"/>
              <a:ext cx="3506026" cy="6715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Lekerekített téglalap 4"/>
            <p:cNvSpPr/>
            <p:nvPr/>
          </p:nvSpPr>
          <p:spPr>
            <a:xfrm>
              <a:off x="32784" y="57394"/>
              <a:ext cx="3440458" cy="606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2800" dirty="0">
                  <a:solidFill>
                    <a:prstClr val="white"/>
                  </a:solidFill>
                </a:rPr>
                <a:t>Tartalomjegyzék</a:t>
              </a:r>
              <a:endParaRPr lang="en-US" sz="2800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1170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107504" y="2060848"/>
            <a:ext cx="8314183" cy="1362075"/>
          </a:xfrm>
        </p:spPr>
        <p:txBody>
          <a:bodyPr/>
          <a:lstStyle/>
          <a:p>
            <a:r>
              <a:rPr lang="hu-HU" dirty="0"/>
              <a:t>Teendők munkabaleset esetén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396" y="2897192"/>
            <a:ext cx="2444779" cy="355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623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rtalom helye 2"/>
          <p:cNvSpPr txBox="1">
            <a:spLocks/>
          </p:cNvSpPr>
          <p:nvPr/>
        </p:nvSpPr>
        <p:spPr>
          <a:xfrm>
            <a:off x="251520" y="1183595"/>
            <a:ext cx="8655626" cy="5485765"/>
          </a:xfrm>
          <a:prstGeom prst="rect">
            <a:avLst/>
          </a:prstGeom>
        </p:spPr>
        <p:txBody>
          <a:bodyPr lIns="100803" tIns="50402" rIns="100803" bIns="50402"/>
          <a:lstStyle>
            <a:lvl1pPr marL="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3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80026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952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0053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47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44007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920104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400130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80157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360182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40208" indent="0" algn="ctr" defTabSz="960053" rtl="0" eaLnBrk="1" latinLnBrk="0" hangingPunct="1">
              <a:spcBef>
                <a:spcPct val="20000"/>
              </a:spcBef>
              <a:buFont typeface="Arial" pitchFamily="34" charset="0"/>
              <a:buNone/>
              <a:defRPr sz="209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br>
              <a:rPr lang="en-US" sz="2400" dirty="0">
                <a:solidFill>
                  <a:prstClr val="black"/>
                </a:solidFill>
              </a:rPr>
            </a:br>
            <a:r>
              <a:rPr lang="hu-HU" sz="2000" dirty="0">
                <a:solidFill>
                  <a:prstClr val="black"/>
                </a:solidFill>
              </a:rPr>
              <a:t>1. A dolgozó haladéktalanul köteles jelenteni a balesetet közvetlen vezetőjének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algn="just"/>
            <a:r>
              <a:rPr lang="hu-HU" sz="2000" dirty="0">
                <a:solidFill>
                  <a:prstClr val="black"/>
                </a:solidFill>
              </a:rPr>
              <a:t>2. Ezt a munkabaleseti naplóban rögzíteni kell!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algn="just"/>
            <a:r>
              <a:rPr lang="hu-HU" sz="2000" dirty="0">
                <a:solidFill>
                  <a:prstClr val="black"/>
                </a:solidFill>
              </a:rPr>
              <a:t>3. A „Nyilatkozat” lapon egy tanúnak nyilatkoznia kell a balesetről. Ha nincs tanú akkor az első munkatársnak aki a baleset közelében tartózkodik és legvalószínűbben látta/hallhatta mi történt. Ha ilyen nincs akkor a műszakvezető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algn="just"/>
            <a:r>
              <a:rPr lang="hu-HU" sz="2000" dirty="0">
                <a:solidFill>
                  <a:prstClr val="black"/>
                </a:solidFill>
              </a:rPr>
              <a:t>4. Alkoholszondás vizsgálatnak kell a sérültet alávetni – ezt a biztonsági szolgálat dolgozói végzik el. A vizsgálatot megtagadó dolgozó tesztje automatikusan pozitívnak tekintendő </a:t>
            </a:r>
            <a:r>
              <a:rPr lang="hu-HU" sz="2000" dirty="0">
                <a:solidFill>
                  <a:srgbClr val="FF0000"/>
                </a:solidFill>
              </a:rPr>
              <a:t>– a pozitív eredményt minden esetben vérvizsgálat követi</a:t>
            </a:r>
            <a:r>
              <a:rPr lang="hu-HU" sz="2000" dirty="0">
                <a:solidFill>
                  <a:prstClr val="black"/>
                </a:solidFill>
              </a:rPr>
              <a:t>.</a:t>
            </a:r>
          </a:p>
          <a:p>
            <a:pPr algn="just"/>
            <a:endParaRPr lang="hu-HU" sz="2000" dirty="0">
              <a:solidFill>
                <a:prstClr val="black"/>
              </a:solidFill>
            </a:endParaRPr>
          </a:p>
          <a:p>
            <a:pPr algn="just"/>
            <a:r>
              <a:rPr lang="hu-HU" sz="2000" dirty="0">
                <a:solidFill>
                  <a:prstClr val="black"/>
                </a:solidFill>
              </a:rPr>
              <a:t>5. EHS munkatársat vagy munkavédelmi megbízottat értesíteni kell </a:t>
            </a:r>
            <a:r>
              <a:rPr lang="hu-HU" sz="2000" b="1" dirty="0">
                <a:solidFill>
                  <a:prstClr val="black"/>
                </a:solidFill>
              </a:rPr>
              <a:t>telefonon</a:t>
            </a:r>
            <a:r>
              <a:rPr lang="hu-HU" sz="2000" dirty="0">
                <a:solidFill>
                  <a:prstClr val="black"/>
                </a:solidFill>
              </a:rPr>
              <a:t> (elérhetőség a munkabaleseti napló borítójára ragasztva)!</a:t>
            </a:r>
          </a:p>
          <a:p>
            <a:pPr algn="just"/>
            <a:endParaRPr lang="hu-HU" sz="2400" dirty="0">
              <a:solidFill>
                <a:prstClr val="black"/>
              </a:solidFill>
            </a:endParaRPr>
          </a:p>
          <a:p>
            <a:pPr algn="just"/>
            <a:br>
              <a:rPr lang="en-US" sz="2400" dirty="0">
                <a:solidFill>
                  <a:prstClr val="black"/>
                </a:solidFill>
              </a:rPr>
            </a:br>
            <a:endParaRPr lang="hu-HU" sz="2400" dirty="0">
              <a:solidFill>
                <a:prstClr val="black"/>
              </a:solidFill>
            </a:endParaRPr>
          </a:p>
        </p:txBody>
      </p:sp>
      <p:grpSp>
        <p:nvGrpSpPr>
          <p:cNvPr id="8" name="Csoportba foglalás 7"/>
          <p:cNvGrpSpPr/>
          <p:nvPr/>
        </p:nvGrpSpPr>
        <p:grpSpPr>
          <a:xfrm>
            <a:off x="5294376" y="168874"/>
            <a:ext cx="3240538" cy="671580"/>
            <a:chOff x="0" y="24610"/>
            <a:chExt cx="3506026" cy="671580"/>
          </a:xfrm>
          <a:solidFill>
            <a:schemeClr val="tx2"/>
          </a:solidFill>
        </p:grpSpPr>
        <p:sp>
          <p:nvSpPr>
            <p:cNvPr id="9" name="Lekerekített téglalap 8"/>
            <p:cNvSpPr/>
            <p:nvPr/>
          </p:nvSpPr>
          <p:spPr>
            <a:xfrm>
              <a:off x="0" y="24610"/>
              <a:ext cx="3506026" cy="671580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hu-HU"/>
            </a:p>
          </p:txBody>
        </p:sp>
        <p:sp>
          <p:nvSpPr>
            <p:cNvPr id="10" name="Lekerekített téglalap 4"/>
            <p:cNvSpPr/>
            <p:nvPr/>
          </p:nvSpPr>
          <p:spPr>
            <a:xfrm>
              <a:off x="32784" y="57394"/>
              <a:ext cx="3440458" cy="60601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dirty="0">
                  <a:solidFill>
                    <a:prstClr val="white"/>
                  </a:solidFill>
                </a:rPr>
                <a:t>Ha a sérült állapota lehetővé teszi!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33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000" dirty="0"/>
              <a:t>Ha a baleset munkaidőben történik haladéktalanul értesíteni kell az EHS munkatársat hogy a baleset kivizsgálását azonnal meg lehessen kezdeni</a:t>
            </a:r>
          </a:p>
          <a:p>
            <a:r>
              <a:rPr lang="hu-HU" sz="2000" dirty="0"/>
              <a:t>Ha a baleset 16:00-08:00 között történik, akkor a baleseti naplóval és a tanú nyilatkozat másolattal jelezni kell a baleset tényét személyesen az EHS munkatársnál a balesetet követő reggel munkakezdéskor</a:t>
            </a:r>
          </a:p>
          <a:p>
            <a:endParaRPr lang="hu-HU" sz="2000" dirty="0"/>
          </a:p>
          <a:p>
            <a:r>
              <a:rPr lang="hu-HU" sz="2000" dirty="0"/>
              <a:t>A dolgozót baleset jellegétől függően sürgősségi ügyeleti kivizsgálásra kell küldeni – illetve a háziorvoshoz -&gt; Táppénzt csak a háziorvos állapíthat meg!</a:t>
            </a:r>
          </a:p>
          <a:p>
            <a:r>
              <a:rPr lang="hu-HU" sz="2000" dirty="0"/>
              <a:t>A dolgozó köteles vagy személyesen vagy hozzátartozó/munkatárs útján az EHS munkatárs számára eljuttatni a baleseti leleteit, valamint (ha van) akkor a táppénz megkezdésének igazolását, illetve telefonon időpontot egyeztetni a meghallgatási jegyzőkönyv elkészítéséhez. </a:t>
            </a:r>
          </a:p>
          <a:p>
            <a:endParaRPr lang="hu-HU" sz="2000" dirty="0"/>
          </a:p>
          <a:p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3304915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95536" y="3068960"/>
            <a:ext cx="8314183" cy="1362075"/>
          </a:xfrm>
        </p:spPr>
        <p:txBody>
          <a:bodyPr/>
          <a:lstStyle/>
          <a:p>
            <a:r>
              <a:rPr lang="hu-HU" dirty="0"/>
              <a:t>Munkabaleseti adminisztráció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202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635896" y="260648"/>
            <a:ext cx="6408712" cy="576064"/>
          </a:xfrm>
        </p:spPr>
        <p:txBody>
          <a:bodyPr/>
          <a:lstStyle/>
          <a:p>
            <a:r>
              <a:rPr lang="hu-HU" sz="2800" dirty="0"/>
              <a:t>Munkabaleseti napló kitöltése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39952" y="1113361"/>
            <a:ext cx="5004049" cy="5544616"/>
          </a:xfrm>
        </p:spPr>
        <p:txBody>
          <a:bodyPr/>
          <a:lstStyle/>
          <a:p>
            <a:r>
              <a:rPr lang="hu-HU" sz="1600" dirty="0"/>
              <a:t>Személyi adatokat a dolgozó iratai alapján kell kitölteni – az adatokat utólag a HR irodában is be lehet írni, ha a nevét tudjuk.</a:t>
            </a:r>
          </a:p>
          <a:p>
            <a:r>
              <a:rPr lang="hu-HU" sz="1600" dirty="0"/>
              <a:t>A baleset időpontját </a:t>
            </a:r>
            <a:r>
              <a:rPr lang="hu-HU" sz="1600" dirty="0" err="1"/>
              <a:t>év-hónap-nap-óra-perc</a:t>
            </a:r>
            <a:r>
              <a:rPr lang="hu-HU" sz="1600" dirty="0"/>
              <a:t> pontossággal jegyezzük fel</a:t>
            </a:r>
          </a:p>
          <a:p>
            <a:r>
              <a:rPr lang="hu-HU" sz="1600" dirty="0"/>
              <a:t>A baleset leírása nagyon fontos a gyökér-ok feltárásánál, ezért a lehető legpontosabban A sérülés jellegét minél pontosabban</a:t>
            </a:r>
          </a:p>
          <a:p>
            <a:r>
              <a:rPr lang="hu-HU" sz="1600" dirty="0"/>
              <a:t>Ha a sérülés jellege lehetővé teszi az ellátást akkor azt írjuk be ahogyan elláttuk azt.</a:t>
            </a:r>
          </a:p>
          <a:p>
            <a:r>
              <a:rPr lang="hu-HU" sz="1600" dirty="0"/>
              <a:t>Pontosan olvassuk el a kérdést és aláhúzással jelezzük a megfelelő választ!</a:t>
            </a:r>
          </a:p>
          <a:p>
            <a:r>
              <a:rPr lang="hu-HU" sz="1600" dirty="0"/>
              <a:t>A védőeszköz használata kiemelten fontos, a valóságnak megfelelően nyilatkozzunk!</a:t>
            </a:r>
          </a:p>
          <a:p>
            <a:r>
              <a:rPr lang="hu-HU" sz="1600" dirty="0"/>
              <a:t>A tanú ugyanaz legyen aki a „Nyilatkozati lapon is” (tanú csak az lehet aki LÁTTA a balesetet, míg a nyilatkozatot tanú hiányában az is kitöltheti aki csak hallott róla, vagy a műszakvezető)</a:t>
            </a:r>
          </a:p>
          <a:p>
            <a:r>
              <a:rPr lang="hu-HU" sz="1600" dirty="0"/>
              <a:t>Megjegyzésbe az alkoholszonda eredményét, illetve egyéb a balesetet befolyásoló tényezőt írjuk le</a:t>
            </a:r>
          </a:p>
          <a:p>
            <a:r>
              <a:rPr lang="hu-HU" sz="1600" dirty="0"/>
              <a:t>A helyszínt minél pontosabban adjuk meg, a körülmények kivizsgálásakor azt is meg kell nézni</a:t>
            </a:r>
          </a:p>
          <a:p>
            <a:r>
              <a:rPr lang="hu-HU" sz="1600" dirty="0"/>
              <a:t>Nyilatkozzunk a valóságnak megfelelően!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3477" r="2678" b="1981"/>
          <a:stretch/>
        </p:blipFill>
        <p:spPr bwMode="auto">
          <a:xfrm>
            <a:off x="149196" y="1113361"/>
            <a:ext cx="3959932" cy="57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Jobb oldali kapcsos zárójel 4"/>
          <p:cNvSpPr/>
          <p:nvPr/>
        </p:nvSpPr>
        <p:spPr>
          <a:xfrm>
            <a:off x="4103948" y="1135871"/>
            <a:ext cx="144016" cy="100811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726189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634082"/>
          </a:xfrm>
        </p:spPr>
        <p:txBody>
          <a:bodyPr/>
          <a:lstStyle/>
          <a:p>
            <a:r>
              <a:rPr lang="hu-HU" sz="2800" dirty="0"/>
              <a:t>Tanú nyilatkozat kitöltése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8104" y="1151247"/>
            <a:ext cx="3528392" cy="5590121"/>
          </a:xfrm>
        </p:spPr>
        <p:txBody>
          <a:bodyPr/>
          <a:lstStyle/>
          <a:p>
            <a:r>
              <a:rPr lang="hu-HU" sz="1800" dirty="0"/>
              <a:t>Ide a balesetet szenvedett személy neve és adatai kellenek  A tanúnak  </a:t>
            </a:r>
            <a:r>
              <a:rPr lang="hu-HU" sz="1800" dirty="0">
                <a:solidFill>
                  <a:srgbClr val="00B050"/>
                </a:solidFill>
              </a:rPr>
              <a:t>lásd fent </a:t>
            </a:r>
            <a:r>
              <a:rPr lang="hu-HU" sz="1800" dirty="0"/>
              <a:t>(ugyanaz a személy mint a baleseti naplóban) ugyanazt kell leírni  mint a baleseti naplóban</a:t>
            </a:r>
            <a:r>
              <a:rPr lang="hu-HU" sz="1800" dirty="0">
                <a:solidFill>
                  <a:srgbClr val="FF0000"/>
                </a:solidFill>
              </a:rPr>
              <a:t> </a:t>
            </a:r>
            <a:r>
              <a:rPr lang="hu-HU" sz="1800" dirty="0"/>
              <a:t>és a tanúval aláíratni.</a:t>
            </a:r>
          </a:p>
          <a:p>
            <a:r>
              <a:rPr lang="hu-HU" sz="1800" dirty="0"/>
              <a:t>Adatokat a baleseti naplóból írjuk be</a:t>
            </a:r>
          </a:p>
          <a:p>
            <a:r>
              <a:rPr lang="hu-HU" sz="1800" dirty="0"/>
              <a:t>Az eseménynek egyeznie kell a baleseti naplóban szereplőkkel, kivéve, hogy a tanú mondja el.</a:t>
            </a:r>
          </a:p>
          <a:p>
            <a:r>
              <a:rPr lang="hu-HU" sz="1800" dirty="0"/>
              <a:t>Dátum és saját kezű aláírás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24744"/>
            <a:ext cx="4787238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2123728" y="1484784"/>
            <a:ext cx="3744416" cy="10081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Egyenes összekötő nyíllal 5"/>
          <p:cNvCxnSpPr/>
          <p:nvPr/>
        </p:nvCxnSpPr>
        <p:spPr>
          <a:xfrm flipH="1">
            <a:off x="1331640" y="2204864"/>
            <a:ext cx="4608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4788024" y="2636912"/>
            <a:ext cx="1152128" cy="13321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3275856" y="3573016"/>
            <a:ext cx="2592288" cy="144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gyenes összekötő nyíllal 12"/>
          <p:cNvCxnSpPr/>
          <p:nvPr/>
        </p:nvCxnSpPr>
        <p:spPr>
          <a:xfrm flipH="1">
            <a:off x="1331640" y="5733256"/>
            <a:ext cx="453650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gyenes összekötő nyíllal 14"/>
          <p:cNvCxnSpPr/>
          <p:nvPr/>
        </p:nvCxnSpPr>
        <p:spPr>
          <a:xfrm flipH="1" flipV="1">
            <a:off x="4894742" y="5373216"/>
            <a:ext cx="2989626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701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716017" y="274638"/>
            <a:ext cx="4320480" cy="706090"/>
          </a:xfrm>
        </p:spPr>
        <p:txBody>
          <a:bodyPr/>
          <a:lstStyle/>
          <a:p>
            <a:r>
              <a:rPr lang="hu-HU" sz="2800" dirty="0"/>
              <a:t>Baleseti nyilatkozat kitöltése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24128" y="1196752"/>
            <a:ext cx="3384376" cy="5472608"/>
          </a:xfrm>
        </p:spPr>
        <p:txBody>
          <a:bodyPr/>
          <a:lstStyle/>
          <a:p>
            <a:pPr algn="just"/>
            <a:r>
              <a:rPr lang="hu-HU" sz="1800" dirty="0"/>
              <a:t>Ezt a sérült egyes szám első személyben („én elmondom”) tölti ki – egyeznie kell a baleseti jegyzőkönyv adataival</a:t>
            </a:r>
          </a:p>
          <a:p>
            <a:pPr algn="just"/>
            <a:r>
              <a:rPr lang="hu-HU" sz="1800" dirty="0"/>
              <a:t>Ez a nyilatkozat akkor is kitöltendő, ha úti baleset történt.</a:t>
            </a:r>
          </a:p>
          <a:p>
            <a:pPr algn="just"/>
            <a:r>
              <a:rPr lang="hu-HU" sz="1800" dirty="0"/>
              <a:t>Munkabaleset esetén a telephely, úti baleset esetén pontos helyszín ahol az eset történt (akár útszakasz is)</a:t>
            </a:r>
          </a:p>
          <a:p>
            <a:pPr algn="just"/>
            <a:r>
              <a:rPr lang="hu-HU" sz="1800" dirty="0"/>
              <a:t>Munkavégzés aznapi pontos időtartamát jegyezzük fel</a:t>
            </a:r>
          </a:p>
          <a:p>
            <a:pPr algn="just"/>
            <a:r>
              <a:rPr lang="hu-HU" sz="1800" dirty="0"/>
              <a:t>Úti baleset esetén a megszokott útvonalunkat írjuk le pontosan, munka baleset esetén ez üresen marad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51192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Egyenes összekötő nyíllal 4"/>
          <p:cNvCxnSpPr/>
          <p:nvPr/>
        </p:nvCxnSpPr>
        <p:spPr>
          <a:xfrm flipH="1">
            <a:off x="3491880" y="2060848"/>
            <a:ext cx="252028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 flipH="1" flipV="1">
            <a:off x="4752020" y="4221088"/>
            <a:ext cx="12601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 flipH="1" flipV="1">
            <a:off x="4067944" y="4869160"/>
            <a:ext cx="19442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9839441"/>
      </p:ext>
    </p:extLst>
  </p:cSld>
  <p:clrMapOvr>
    <a:masterClrMapping/>
  </p:clrMapOvr>
</p:sld>
</file>

<file path=ppt/theme/theme1.xml><?xml version="1.0" encoding="utf-8"?>
<a:theme xmlns:a="http://schemas.openxmlformats.org/drawingml/2006/main" name="Téma1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éma1" id="{0099C26A-22A1-49B3-8F3B-DAD93CD0ADCE}" vid="{FAE4CD9C-D534-4D0E-B325-E23A443B5979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890</Words>
  <Application>Microsoft Office PowerPoint</Application>
  <PresentationFormat>Diavetítés a képernyőre (4:3 oldalarány)</PresentationFormat>
  <Paragraphs>87</Paragraphs>
  <Slides>16</Slides>
  <Notes>2</Notes>
  <HiddenSlides>1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9" baseType="lpstr">
      <vt:lpstr>Arial</vt:lpstr>
      <vt:lpstr>Calibri</vt:lpstr>
      <vt:lpstr>Téma1</vt:lpstr>
      <vt:lpstr> Eljárás munkabaleset esetén</vt:lpstr>
      <vt:lpstr>PowerPoint-bemutató</vt:lpstr>
      <vt:lpstr>Teendők munkabaleset esetén</vt:lpstr>
      <vt:lpstr>PowerPoint-bemutató</vt:lpstr>
      <vt:lpstr>PowerPoint-bemutató</vt:lpstr>
      <vt:lpstr>Munkabaleseti adminisztráció</vt:lpstr>
      <vt:lpstr>Munkabaleseti napló kitöltése</vt:lpstr>
      <vt:lpstr>Tanú nyilatkozat kitöltése</vt:lpstr>
      <vt:lpstr>Baleseti nyilatkozat kitöltése</vt:lpstr>
      <vt:lpstr>PowerPoint-bemutató</vt:lpstr>
      <vt:lpstr>Meghallgatási jegyzőkönyv</vt:lpstr>
      <vt:lpstr>PÉLDA - munkabaleset</vt:lpstr>
      <vt:lpstr>Munka baleset</vt:lpstr>
      <vt:lpstr>Munka baleset</vt:lpstr>
      <vt:lpstr>PowerPoint-bemutató</vt:lpstr>
      <vt:lpstr>Köszönöm szépen a figyelmet!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Bevezető oktatás</dc:title>
  <dc:creator>Hegyközi Gabriella</dc:creator>
  <cp:lastModifiedBy>mbela@sulid.hu</cp:lastModifiedBy>
  <cp:revision>38</cp:revision>
  <dcterms:created xsi:type="dcterms:W3CDTF">2016-06-02T14:56:11Z</dcterms:created>
  <dcterms:modified xsi:type="dcterms:W3CDTF">2026-01-15T12:38:47Z</dcterms:modified>
</cp:coreProperties>
</file>