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5" r:id="rId11"/>
    <p:sldId id="273" r:id="rId12"/>
    <p:sldId id="274" r:id="rId13"/>
    <p:sldId id="277" r:id="rId1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47859-B2A8-41B4-9525-079DB51D8BED}" type="datetimeFigureOut">
              <a:rPr lang="hu-HU" smtClean="0"/>
              <a:t>2026.01.15.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2C336-BC52-4910-A59D-3F555376D2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4427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47859-B2A8-41B4-9525-079DB51D8BED}" type="datetimeFigureOut">
              <a:rPr lang="hu-HU" smtClean="0"/>
              <a:t>2026.01.15.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2C336-BC52-4910-A59D-3F555376D2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20005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47859-B2A8-41B4-9525-079DB51D8BED}" type="datetimeFigureOut">
              <a:rPr lang="hu-HU" smtClean="0"/>
              <a:t>2026.01.15.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2C336-BC52-4910-A59D-3F555376D2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844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47859-B2A8-41B4-9525-079DB51D8BED}" type="datetimeFigureOut">
              <a:rPr lang="hu-HU" smtClean="0"/>
              <a:t>2026.01.15.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2C336-BC52-4910-A59D-3F555376D2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4153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47859-B2A8-41B4-9525-079DB51D8BED}" type="datetimeFigureOut">
              <a:rPr lang="hu-HU" smtClean="0"/>
              <a:t>2026.01.15.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2C336-BC52-4910-A59D-3F555376D2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18546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47859-B2A8-41B4-9525-079DB51D8BED}" type="datetimeFigureOut">
              <a:rPr lang="hu-HU" smtClean="0"/>
              <a:t>2026.01.15.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2C336-BC52-4910-A59D-3F555376D2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3827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47859-B2A8-41B4-9525-079DB51D8BED}" type="datetimeFigureOut">
              <a:rPr lang="hu-HU" smtClean="0"/>
              <a:t>2026.01.15.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2C336-BC52-4910-A59D-3F555376D2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8791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47859-B2A8-41B4-9525-079DB51D8BED}" type="datetimeFigureOut">
              <a:rPr lang="hu-HU" smtClean="0"/>
              <a:t>2026.01.15.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2C336-BC52-4910-A59D-3F555376D2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3018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47859-B2A8-41B4-9525-079DB51D8BED}" type="datetimeFigureOut">
              <a:rPr lang="hu-HU" smtClean="0"/>
              <a:t>2026.01.15.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2C336-BC52-4910-A59D-3F555376D2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44845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47859-B2A8-41B4-9525-079DB51D8BED}" type="datetimeFigureOut">
              <a:rPr lang="hu-HU" smtClean="0"/>
              <a:t>2026.01.15.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2C336-BC52-4910-A59D-3F555376D2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63701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47859-B2A8-41B4-9525-079DB51D8BED}" type="datetimeFigureOut">
              <a:rPr lang="hu-HU" smtClean="0"/>
              <a:t>2026.01.15.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2C336-BC52-4910-A59D-3F555376D2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66041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47859-B2A8-41B4-9525-079DB51D8BED}" type="datetimeFigureOut">
              <a:rPr lang="hu-HU" smtClean="0"/>
              <a:t>2026.01.15.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2C336-BC52-4910-A59D-3F555376D26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0567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MUNKAVÉGZÉS VESZÉLYES ANYAGOKKAL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Hogyan őrizd meg egészséged veszélyes anyaggal folytatott tevékenység közben?</a:t>
            </a:r>
          </a:p>
        </p:txBody>
      </p:sp>
    </p:spTree>
    <p:extLst>
      <p:ext uri="{BB962C8B-B14F-4D97-AF65-F5344CB8AC3E}">
        <p14:creationId xmlns:p14="http://schemas.microsoft.com/office/powerpoint/2010/main" val="3426445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Biztonsági adatlap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/>
              <a:t>Az anyaggal történő munkavégzés megkezdése előtt minden esetben el kell olvasni az anyag biztonsági adatlapját!</a:t>
            </a:r>
          </a:p>
          <a:p>
            <a:r>
              <a:rPr lang="hu-HU" dirty="0"/>
              <a:t>Ebből tájékozódhatunk az anyag egészségkárosító hatásairól</a:t>
            </a:r>
          </a:p>
          <a:p>
            <a:r>
              <a:rPr lang="hu-HU" dirty="0"/>
              <a:t>Expozíciókor bekövetkező elsősegélynyújtás módjáról</a:t>
            </a:r>
          </a:p>
          <a:p>
            <a:r>
              <a:rPr lang="hu-HU" dirty="0" err="1"/>
              <a:t>Havária</a:t>
            </a:r>
            <a:r>
              <a:rPr lang="hu-HU" dirty="0"/>
              <a:t> esetén szükséges </a:t>
            </a:r>
            <a:r>
              <a:rPr lang="hu-HU" dirty="0" err="1"/>
              <a:t>teekdőkről</a:t>
            </a:r>
            <a:endParaRPr lang="hu-HU" dirty="0"/>
          </a:p>
          <a:p>
            <a:r>
              <a:rPr lang="hu-HU" dirty="0"/>
              <a:t>A használathoz szükséges védőeszközökről</a:t>
            </a:r>
          </a:p>
          <a:p>
            <a:r>
              <a:rPr lang="hu-HU" dirty="0"/>
              <a:t>A kiürült csomagolóanyag hulladék státuszáról</a:t>
            </a:r>
          </a:p>
        </p:txBody>
      </p:sp>
    </p:spTree>
    <p:extLst>
      <p:ext uri="{BB962C8B-B14F-4D97-AF65-F5344CB8AC3E}">
        <p14:creationId xmlns:p14="http://schemas.microsoft.com/office/powerpoint/2010/main" val="1659241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Ki használhatja a veszélyes anyagot?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Csak olyan munkavállaló aki a veszélyes anyag tulajdonságaival, egészségügyi hatásaival tisztában van.</a:t>
            </a:r>
          </a:p>
          <a:p>
            <a:r>
              <a:rPr lang="hu-HU" dirty="0"/>
              <a:t>Megismerte a biztonsági adatlap előírásait</a:t>
            </a:r>
          </a:p>
          <a:p>
            <a:r>
              <a:rPr lang="hu-HU" dirty="0"/>
              <a:t>Magára nézve kötelezőnek érzi és betartja a biztonsági előírásokat</a:t>
            </a:r>
          </a:p>
        </p:txBody>
      </p:sp>
    </p:spTree>
    <p:extLst>
      <p:ext uri="{BB962C8B-B14F-4D97-AF65-F5344CB8AC3E}">
        <p14:creationId xmlns:p14="http://schemas.microsoft.com/office/powerpoint/2010/main" val="2226709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Használt </a:t>
            </a:r>
            <a:r>
              <a:rPr lang="hu-HU" dirty="0" err="1"/>
              <a:t>tárolóedényzetek</a:t>
            </a:r>
            <a:r>
              <a:rPr lang="hu-HU" dirty="0"/>
              <a:t> cseréje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Az üres </a:t>
            </a:r>
            <a:r>
              <a:rPr lang="hu-HU" dirty="0" err="1"/>
              <a:t>edényzetet</a:t>
            </a:r>
            <a:r>
              <a:rPr lang="hu-HU" dirty="0"/>
              <a:t> a párolgás miatt kiürüléskor rögtön el kell látni zárókupakkal, mely a kipárolgást megakadályozza – majd veszélyes hulladékként a veszélyes hulladék gyűjtőhelyre kell vinni!</a:t>
            </a:r>
          </a:p>
        </p:txBody>
      </p:sp>
    </p:spTree>
    <p:extLst>
      <p:ext uri="{BB962C8B-B14F-4D97-AF65-F5344CB8AC3E}">
        <p14:creationId xmlns:p14="http://schemas.microsoft.com/office/powerpoint/2010/main" val="1195002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ym typeface="Wingdings" panose="05000000000000000000" pitchFamily="2" charset="2"/>
              </a:rPr>
              <a:t>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A biztonságos munkavégzés érdekében kérem mindenki tartsa be az előírásokat!</a:t>
            </a:r>
          </a:p>
          <a:p>
            <a:pPr marL="0" indent="0">
              <a:buNone/>
            </a:pPr>
            <a:r>
              <a:rPr lang="hu-HU" dirty="0"/>
              <a:t>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Készítette: Hegyközi Gabriella MVT6/2000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2F7FA00B-8CC0-2780-297B-B82BDEB32A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862" y="3429000"/>
            <a:ext cx="2200275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482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 számít veszélyes anyagnak?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dirty="0"/>
              <a:t>Bármely olyan folyadék, gáz vagy szilárd anyag, amely kockázatot jelent a munkavállaló egészségére vagy biztonságára.</a:t>
            </a:r>
            <a:r>
              <a:rPr lang="en-GB" altLang="hu-HU" dirty="0"/>
              <a:t> </a:t>
            </a:r>
            <a:endParaRPr lang="hu-HU" altLang="hu-HU" dirty="0"/>
          </a:p>
          <a:p>
            <a:r>
              <a:rPr lang="hu-HU" altLang="hu-HU" dirty="0"/>
              <a:t>Egészségkárosító hatása lehet: irritáló, ártalmas, maró, gyúlékony, fertőző, </a:t>
            </a:r>
            <a:r>
              <a:rPr lang="hu-HU" altLang="hu-HU" dirty="0" err="1"/>
              <a:t>teratogén</a:t>
            </a:r>
            <a:r>
              <a:rPr lang="hu-HU" altLang="hu-HU" dirty="0"/>
              <a:t> - magzatkárosító, mutagén – genetikai károsító, rákkeltő</a:t>
            </a:r>
            <a:endParaRPr lang="en-GB" alt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03659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Hogyan jelölik a veszélyes anyagokat?</a:t>
            </a:r>
          </a:p>
        </p:txBody>
      </p:sp>
      <p:pic>
        <p:nvPicPr>
          <p:cNvPr id="1026" name="Picture 2" descr="C:\Users\Bri\Desktop\clp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7" y="1881981"/>
            <a:ext cx="6143625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7778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Hogyan juthatnak be a szervezetbe a veszélyes anyagok?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Szájon át – lenyelés</a:t>
            </a:r>
          </a:p>
          <a:p>
            <a:r>
              <a:rPr lang="hu-HU" dirty="0"/>
              <a:t>Bőrön át </a:t>
            </a:r>
          </a:p>
          <a:p>
            <a:r>
              <a:rPr lang="hu-HU" dirty="0"/>
              <a:t>Belégzés útján</a:t>
            </a:r>
          </a:p>
        </p:txBody>
      </p:sp>
    </p:spTree>
    <p:extLst>
      <p:ext uri="{BB962C8B-B14F-4D97-AF65-F5344CB8AC3E}">
        <p14:creationId xmlns:p14="http://schemas.microsoft.com/office/powerpoint/2010/main" val="2573495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Veszélyes anyagok hatásai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tabLst>
                <a:tab pos="360363" algn="l"/>
              </a:tabLst>
            </a:pPr>
            <a:r>
              <a:rPr lang="hu-HU" altLang="hu-HU" dirty="0"/>
              <a:t>Ha nem kezelik megfelelően a veszélyes anyagok használatának kockázatát</a:t>
            </a:r>
            <a:r>
              <a:rPr lang="en-GB" altLang="hu-HU" dirty="0"/>
              <a:t>,</a:t>
            </a:r>
            <a:r>
              <a:rPr lang="hu-HU" altLang="hu-HU" dirty="0"/>
              <a:t> sokféle módon</a:t>
            </a:r>
            <a:br>
              <a:rPr lang="hu-HU" altLang="hu-HU" dirty="0"/>
            </a:br>
            <a:r>
              <a:rPr lang="hu-HU" altLang="hu-HU" dirty="0"/>
              <a:t>károsodhat a munkavállalók egészsége</a:t>
            </a:r>
            <a:r>
              <a:rPr lang="en-GB" altLang="hu-HU" dirty="0"/>
              <a:t> : </a:t>
            </a:r>
          </a:p>
          <a:p>
            <a:pPr marL="0" indent="0">
              <a:tabLst>
                <a:tab pos="360363" algn="l"/>
              </a:tabLst>
            </a:pPr>
            <a:r>
              <a:rPr lang="fr-FR" altLang="hu-HU" dirty="0"/>
              <a:t>	</a:t>
            </a:r>
            <a:r>
              <a:rPr lang="hu-HU" altLang="hu-HU" dirty="0"/>
              <a:t>egyetlen rövid expozíció során</a:t>
            </a:r>
            <a:endParaRPr lang="en-GB" altLang="hu-HU" dirty="0"/>
          </a:p>
          <a:p>
            <a:pPr marL="0" indent="0">
              <a:tabLst>
                <a:tab pos="360363" algn="l"/>
              </a:tabLst>
            </a:pPr>
            <a:r>
              <a:rPr lang="fr-FR" altLang="hu-HU" dirty="0"/>
              <a:t>	</a:t>
            </a:r>
            <a:r>
              <a:rPr lang="hu-HU" altLang="hu-HU" dirty="0"/>
              <a:t>többszöri expozíció során</a:t>
            </a:r>
            <a:endParaRPr lang="en-GB" altLang="hu-HU" dirty="0"/>
          </a:p>
          <a:p>
            <a:pPr marL="0" indent="0">
              <a:tabLst>
                <a:tab pos="360363" algn="l"/>
              </a:tabLst>
            </a:pPr>
            <a:r>
              <a:rPr lang="fr-FR" altLang="hu-HU" dirty="0"/>
              <a:t>	</a:t>
            </a:r>
            <a:r>
              <a:rPr lang="hu-HU" altLang="hu-HU" dirty="0"/>
              <a:t>az anyag hosszú időn át tartó,a szervezetben</a:t>
            </a:r>
            <a:br>
              <a:rPr lang="fr-FR" altLang="hu-HU" dirty="0"/>
            </a:br>
            <a:r>
              <a:rPr lang="fr-FR" altLang="hu-HU" dirty="0"/>
              <a:t>   </a:t>
            </a:r>
            <a:r>
              <a:rPr lang="hu-HU" altLang="hu-HU" dirty="0"/>
              <a:t> történő felhalmozódása során</a:t>
            </a:r>
            <a:r>
              <a:rPr lang="en-GB" altLang="hu-HU" dirty="0"/>
              <a:t>.</a:t>
            </a:r>
          </a:p>
          <a:p>
            <a:pPr marL="0" indent="0">
              <a:tabLst>
                <a:tab pos="360363" algn="l"/>
              </a:tabLst>
            </a:pPr>
            <a:endParaRPr lang="da-DK" alt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23200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Milyen egészségügyi hatásai lehetnek?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altLang="hu-HU" sz="2000" dirty="0"/>
              <a:t>A veszélyes anyagoknak sok különböző egészségi hatása lehet, többek között</a:t>
            </a:r>
            <a:r>
              <a:rPr lang="en-GB" altLang="hu-HU" sz="2000" dirty="0"/>
              <a:t>:</a:t>
            </a:r>
          </a:p>
          <a:p>
            <a:pPr marL="0" indent="0"/>
            <a:r>
              <a:rPr lang="fr-FR" altLang="hu-HU" sz="2000" dirty="0"/>
              <a:t> </a:t>
            </a:r>
            <a:r>
              <a:rPr lang="hu-HU" altLang="hu-HU" sz="2000" dirty="0"/>
              <a:t>Akut hatások</a:t>
            </a:r>
            <a:r>
              <a:rPr lang="en-GB" altLang="hu-HU" sz="2000" dirty="0"/>
              <a:t>: </a:t>
            </a:r>
            <a:r>
              <a:rPr lang="hu-HU" altLang="hu-HU" sz="2000" dirty="0"/>
              <a:t>mérgezés</a:t>
            </a:r>
            <a:r>
              <a:rPr lang="en-GB" altLang="hu-HU" sz="2000" dirty="0"/>
              <a:t>, </a:t>
            </a:r>
            <a:r>
              <a:rPr lang="hu-HU" altLang="hu-HU" sz="2000" dirty="0"/>
              <a:t>fulladás</a:t>
            </a:r>
            <a:r>
              <a:rPr lang="en-GB" altLang="hu-HU" sz="2000" dirty="0"/>
              <a:t>, </a:t>
            </a:r>
            <a:r>
              <a:rPr lang="hu-HU" altLang="hu-HU" sz="2000" dirty="0"/>
              <a:t>robbanás és tűz</a:t>
            </a:r>
            <a:endParaRPr lang="en-GB" altLang="hu-HU" sz="2000" dirty="0"/>
          </a:p>
          <a:p>
            <a:pPr marL="0" indent="0"/>
            <a:r>
              <a:rPr lang="fr-FR" altLang="hu-HU" sz="2000" dirty="0"/>
              <a:t> </a:t>
            </a:r>
            <a:r>
              <a:rPr lang="hu-HU" altLang="hu-HU" sz="2000" dirty="0"/>
              <a:t>Hosszú távú hatások, például</a:t>
            </a:r>
            <a:r>
              <a:rPr lang="en-GB" altLang="hu-HU" sz="2000" dirty="0"/>
              <a:t>: </a:t>
            </a:r>
          </a:p>
          <a:p>
            <a:pPr marL="838200" lvl="1" indent="-381000"/>
            <a:r>
              <a:rPr lang="hu-HU" altLang="hu-HU" sz="1800" dirty="0"/>
              <a:t>légzőszervi megbetegedések</a:t>
            </a:r>
            <a:r>
              <a:rPr lang="en-GB" altLang="hu-HU" sz="1800" dirty="0"/>
              <a:t> (</a:t>
            </a:r>
            <a:r>
              <a:rPr lang="hu-HU" altLang="hu-HU" sz="1800" dirty="0"/>
              <a:t>reakciók a légutakban és a tüdőben</a:t>
            </a:r>
            <a:r>
              <a:rPr lang="en-GB" altLang="hu-HU" sz="1800" dirty="0"/>
              <a:t>) </a:t>
            </a:r>
            <a:r>
              <a:rPr lang="hu-HU" altLang="hu-HU" sz="1800" dirty="0"/>
              <a:t>így asztma</a:t>
            </a:r>
            <a:r>
              <a:rPr lang="en-GB" altLang="hu-HU" sz="1800" dirty="0"/>
              <a:t>, </a:t>
            </a:r>
            <a:r>
              <a:rPr lang="hu-HU" altLang="hu-HU" sz="1800" dirty="0"/>
              <a:t>orrnyálkahártya-gyulladás</a:t>
            </a:r>
            <a:r>
              <a:rPr lang="en-GB" altLang="hu-HU" sz="1800" dirty="0"/>
              <a:t>, </a:t>
            </a:r>
            <a:r>
              <a:rPr lang="hu-HU" altLang="hu-HU" sz="1800" dirty="0" err="1"/>
              <a:t>azbesztózis</a:t>
            </a:r>
            <a:r>
              <a:rPr lang="hu-HU" altLang="hu-HU" sz="1800" dirty="0"/>
              <a:t> és szilikózis</a:t>
            </a:r>
            <a:endParaRPr lang="en-GB" altLang="hu-HU" sz="1800" dirty="0"/>
          </a:p>
          <a:p>
            <a:pPr marL="838200" lvl="1" indent="-381000"/>
            <a:r>
              <a:rPr lang="hu-HU" altLang="hu-HU" sz="1800" dirty="0"/>
              <a:t>foglalkozási eredetű daganatos megbetegedések (leukémia, tüdőrák</a:t>
            </a:r>
            <a:r>
              <a:rPr lang="en-GB" altLang="hu-HU" sz="1800" dirty="0"/>
              <a:t>,</a:t>
            </a:r>
            <a:r>
              <a:rPr lang="hu-HU" altLang="hu-HU" sz="1800" dirty="0"/>
              <a:t> </a:t>
            </a:r>
            <a:r>
              <a:rPr lang="hu-HU" altLang="hu-HU" sz="1800" dirty="0" err="1"/>
              <a:t>mezotelióma</a:t>
            </a:r>
            <a:r>
              <a:rPr lang="en-GB" altLang="hu-HU" sz="1800" dirty="0"/>
              <a:t>, </a:t>
            </a:r>
            <a:r>
              <a:rPr lang="hu-HU" altLang="hu-HU" sz="1800" dirty="0"/>
              <a:t>az orrüreg daganatos elváltozása</a:t>
            </a:r>
            <a:r>
              <a:rPr lang="en-GB" altLang="hu-HU" sz="1800" dirty="0"/>
              <a:t>)</a:t>
            </a:r>
          </a:p>
          <a:p>
            <a:pPr marL="0" indent="0"/>
            <a:r>
              <a:rPr lang="fr-FR" altLang="hu-HU" sz="2000" dirty="0"/>
              <a:t> </a:t>
            </a:r>
            <a:r>
              <a:rPr lang="hu-HU" altLang="hu-HU" sz="2000" dirty="0"/>
              <a:t>Egészségügyi hatások, amelyek akutak vagy hosszú távúak is lehetnek</a:t>
            </a:r>
            <a:r>
              <a:rPr lang="en-GB" altLang="hu-HU" sz="2000" dirty="0"/>
              <a:t>:</a:t>
            </a:r>
          </a:p>
          <a:p>
            <a:pPr marL="838200" lvl="1" indent="-381000"/>
            <a:r>
              <a:rPr lang="hu-HU" altLang="hu-HU" sz="1800" dirty="0"/>
              <a:t>bőrbetegségek</a:t>
            </a:r>
            <a:r>
              <a:rPr lang="en-GB" altLang="hu-HU" sz="1800" dirty="0"/>
              <a:t>, </a:t>
            </a:r>
            <a:r>
              <a:rPr lang="hu-HU" altLang="hu-HU" sz="1800" dirty="0"/>
              <a:t>reprodukciós problémák és születési rendellenességek</a:t>
            </a:r>
            <a:r>
              <a:rPr lang="en-GB" altLang="hu-HU" sz="1800" dirty="0"/>
              <a:t>, </a:t>
            </a:r>
            <a:r>
              <a:rPr lang="hu-HU" altLang="hu-HU" sz="1800" dirty="0"/>
              <a:t>allergiák</a:t>
            </a:r>
            <a:endParaRPr lang="en-GB" altLang="hu-HU" sz="18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37504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Hogyan tájékozódhatunk a használt anyag veszélyeiről?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Minden esetben fel kell legyen címkézve az anyagot tartalmazó edény (kanna, doboz, </a:t>
            </a:r>
            <a:r>
              <a:rPr lang="hu-HU" dirty="0" err="1"/>
              <a:t>hordó..stb</a:t>
            </a:r>
            <a:r>
              <a:rPr lang="hu-HU" dirty="0"/>
              <a:t>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58405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Mit tartalmaz a címke?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/>
              <a:t>Szállító(k) neve, címe és telefonszáma. A címkén mindig a forgalomba hozatalért felelős szállító(k) adatait kell feltüntetni </a:t>
            </a:r>
          </a:p>
          <a:p>
            <a:r>
              <a:rPr lang="hu-HU" dirty="0"/>
              <a:t>• Mennyiség </a:t>
            </a:r>
          </a:p>
          <a:p>
            <a:r>
              <a:rPr lang="hu-HU" dirty="0"/>
              <a:t>• Termékazonosító </a:t>
            </a:r>
          </a:p>
          <a:p>
            <a:r>
              <a:rPr lang="hu-HU" dirty="0"/>
              <a:t>• Veszélyt jelző </a:t>
            </a:r>
            <a:r>
              <a:rPr lang="hu-HU" dirty="0" err="1"/>
              <a:t>piktogramo</a:t>
            </a:r>
            <a:r>
              <a:rPr lang="hu-HU" dirty="0"/>
              <a:t>(k), </a:t>
            </a:r>
          </a:p>
          <a:p>
            <a:r>
              <a:rPr lang="hu-HU" dirty="0"/>
              <a:t>• Figyelmeztetések </a:t>
            </a:r>
          </a:p>
          <a:p>
            <a:r>
              <a:rPr lang="hu-HU" dirty="0"/>
              <a:t>• Figyelmeztető (H) mondatok </a:t>
            </a:r>
          </a:p>
          <a:p>
            <a:r>
              <a:rPr lang="hu-HU" dirty="0"/>
              <a:t>• Óvintézkedésre vonatkozó (P ) mondatok </a:t>
            </a:r>
          </a:p>
          <a:p>
            <a:r>
              <a:rPr lang="hu-HU" dirty="0"/>
              <a:t>• Kiegészítő információs mező szükség esetén </a:t>
            </a:r>
          </a:p>
          <a:p>
            <a:r>
              <a:rPr lang="hu-HU" dirty="0"/>
              <a:t>• A címkeelemeket jól láthatóan és letörölhetetlenül kell a címkén megjeleníteni. A címkét szilárdan kell rögzíteni a csomagoláson és vízszintesen olvashatónak kell lennie. A címke színének olyannak kell lenni, hogy a veszélyt jelző piktogram jól kitűnjön</a:t>
            </a:r>
          </a:p>
        </p:txBody>
      </p:sp>
    </p:spTree>
    <p:extLst>
      <p:ext uri="{BB962C8B-B14F-4D97-AF65-F5344CB8AC3E}">
        <p14:creationId xmlns:p14="http://schemas.microsoft.com/office/powerpoint/2010/main" val="3881317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Veszélyes anyag címke minta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hu-HU" dirty="0"/>
              <a:t>Termékazonosító: Háztartási </a:t>
            </a:r>
            <a:r>
              <a:rPr lang="hu-HU" dirty="0" err="1"/>
              <a:t>hypo</a:t>
            </a:r>
            <a:endParaRPr lang="hu-HU" dirty="0"/>
          </a:p>
          <a:p>
            <a:r>
              <a:rPr lang="hu-HU" dirty="0"/>
              <a:t> Anyag: </a:t>
            </a:r>
            <a:r>
              <a:rPr lang="hu-HU" dirty="0" err="1"/>
              <a:t>Nátrium-hipoklorit</a:t>
            </a:r>
            <a:r>
              <a:rPr lang="hu-HU" dirty="0"/>
              <a:t> oldat </a:t>
            </a:r>
          </a:p>
          <a:p>
            <a:r>
              <a:rPr lang="hu-HU" dirty="0"/>
              <a:t>Veszélyt jelző piktogramok: </a:t>
            </a:r>
          </a:p>
          <a:p>
            <a:r>
              <a:rPr lang="hu-HU" dirty="0"/>
              <a:t>GHS piktogram </a:t>
            </a:r>
          </a:p>
          <a:p>
            <a:endParaRPr lang="hu-HU" dirty="0"/>
          </a:p>
          <a:p>
            <a:endParaRPr lang="hu-HU" dirty="0"/>
          </a:p>
          <a:p>
            <a:r>
              <a:rPr lang="hu-HU" dirty="0"/>
              <a:t>GHS07 Figyelmeztetés</a:t>
            </a:r>
          </a:p>
          <a:p>
            <a:r>
              <a:rPr lang="hu-HU" dirty="0"/>
              <a:t>A veszélyre figyelmeztető „H” mondatok </a:t>
            </a:r>
          </a:p>
          <a:p>
            <a:r>
              <a:rPr lang="hu-HU" dirty="0"/>
              <a:t>H315 Bőrirritáló hatású. </a:t>
            </a:r>
          </a:p>
          <a:p>
            <a:r>
              <a:rPr lang="hu-HU" dirty="0"/>
              <a:t>H319 Súlyos szemirritációt okoz. </a:t>
            </a:r>
          </a:p>
          <a:p>
            <a:r>
              <a:rPr lang="hu-HU" dirty="0"/>
              <a:t>H400 Nagyon mérgező a vízi élővilágra. </a:t>
            </a:r>
          </a:p>
          <a:p>
            <a:r>
              <a:rPr lang="hu-HU" dirty="0"/>
              <a:t>Óvintézkedésre vonatkozó „P” mondatok </a:t>
            </a:r>
          </a:p>
          <a:p>
            <a:r>
              <a:rPr lang="hu-HU" dirty="0"/>
              <a:t>P302 + P352 HA BŐRRE KERÜL: lemosás bő szappanos vízzel. </a:t>
            </a:r>
          </a:p>
          <a:p>
            <a:r>
              <a:rPr lang="hu-HU" dirty="0"/>
              <a:t>P305 + P351 + P338 SZEMBE KERÜLÉS esetén: több percig tartó óvatos öblítés vízzel. Adott esetben a kontaktlencsék eltávolítása, ha könnyen megoldható. Az öblítés folytatása. </a:t>
            </a:r>
          </a:p>
          <a:p>
            <a:r>
              <a:rPr lang="hu-HU" dirty="0"/>
              <a:t>Kiegészítő veszélyességi információ (EU) EUH031 Savval érintkezve mérgező gázok képződnek.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142" y="2564904"/>
            <a:ext cx="409426" cy="408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2656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577</Words>
  <Application>Microsoft Office PowerPoint</Application>
  <PresentationFormat>Diavetítés a képernyőre (4:3 oldalarány)</PresentationFormat>
  <Paragraphs>70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Office-téma</vt:lpstr>
      <vt:lpstr>MUNKAVÉGZÉS VESZÉLYES ANYAGOKKAL</vt:lpstr>
      <vt:lpstr>Mi számít veszélyes anyagnak?</vt:lpstr>
      <vt:lpstr>Hogyan jelölik a veszélyes anyagokat?</vt:lpstr>
      <vt:lpstr>Hogyan juthatnak be a szervezetbe a veszélyes anyagok?</vt:lpstr>
      <vt:lpstr>Veszélyes anyagok hatásai</vt:lpstr>
      <vt:lpstr>Milyen egészségügyi hatásai lehetnek?</vt:lpstr>
      <vt:lpstr>Hogyan tájékozódhatunk a használt anyag veszélyeiről?</vt:lpstr>
      <vt:lpstr>Mit tartalmaz a címke?</vt:lpstr>
      <vt:lpstr>Veszélyes anyag címke minta </vt:lpstr>
      <vt:lpstr>Biztonsági adatlap</vt:lpstr>
      <vt:lpstr>Ki használhatja a veszélyes anyagot?</vt:lpstr>
      <vt:lpstr>Használt tárolóedényzetek cseréje</vt:lpstr>
      <vt:lpstr>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MUNKAVÉGZÉS VESZÉLYES ANYAGOKKAL</dc:title>
  <dc:creator>Bri</dc:creator>
  <cp:lastModifiedBy>mbela@sulid.hu</cp:lastModifiedBy>
  <cp:revision>11</cp:revision>
  <dcterms:created xsi:type="dcterms:W3CDTF">2017-11-14T14:53:57Z</dcterms:created>
  <dcterms:modified xsi:type="dcterms:W3CDTF">2026-01-15T11:45:49Z</dcterms:modified>
</cp:coreProperties>
</file>